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2" r:id="rId2"/>
    <p:sldId id="292" r:id="rId3"/>
    <p:sldId id="281" r:id="rId4"/>
    <p:sldId id="264" r:id="rId5"/>
    <p:sldId id="263" r:id="rId6"/>
    <p:sldId id="267" r:id="rId7"/>
    <p:sldId id="282" r:id="rId8"/>
    <p:sldId id="294" r:id="rId9"/>
    <p:sldId id="265" r:id="rId10"/>
    <p:sldId id="301" r:id="rId11"/>
    <p:sldId id="295" r:id="rId12"/>
    <p:sldId id="296" r:id="rId13"/>
    <p:sldId id="287" r:id="rId14"/>
    <p:sldId id="289" r:id="rId15"/>
    <p:sldId id="290" r:id="rId16"/>
    <p:sldId id="298" r:id="rId17"/>
  </p:sldIdLst>
  <p:sldSz cx="12192000" cy="6858000"/>
  <p:notesSz cx="6865938" cy="9158288"/>
  <p:embeddedFontLst>
    <p:embeddedFont>
      <p:font typeface="KoPub돋움체 Bold" panose="020B0600000101010101" charset="-127"/>
      <p:bold r:id="rId20"/>
    </p:embeddedFont>
    <p:embeddedFont>
      <p:font typeface="맑은 고딕" panose="020B0503020000020004" pitchFamily="50" charset="-127"/>
      <p:regular r:id="rId21"/>
      <p:bold r:id="rId22"/>
    </p:embeddedFont>
    <p:embeddedFont>
      <p:font typeface="휴먼엑스포" panose="02030504000101010101" pitchFamily="18" charset="-127"/>
      <p:regular r:id="rId23"/>
    </p:embeddedFont>
    <p:embeddedFont>
      <p:font typeface="Forte" panose="03060902040502070203" pitchFamily="66" charset="0"/>
      <p:regular r:id="rId24"/>
    </p:embeddedFont>
    <p:embeddedFont>
      <p:font typeface="나눔고딕 ExtraBold" panose="020B0600000101010101" charset="-127"/>
      <p:bold r:id="rId25"/>
    </p:embeddedFont>
    <p:embeddedFont>
      <p:font typeface="KoPub돋움체 Light" panose="020B0600000101010101" charset="-127"/>
      <p:regular r:id="rId26"/>
    </p:embeddedFont>
    <p:embeddedFont>
      <p:font typeface="HY울릉도B" panose="020B0600000101010101" charset="-127"/>
      <p:regular r:id="rId27"/>
    </p:embeddedFont>
    <p:embeddedFont>
      <p:font typeface="HY견명조" panose="02030600000101010101" pitchFamily="18" charset="-127"/>
      <p:regular r:id="rId28"/>
    </p:embeddedFont>
    <p:embeddedFont>
      <p:font typeface="PMingLiU" panose="020B0600000101010101" charset="-120"/>
      <p:regular r:id="rId29"/>
    </p:embeddedFont>
    <p:embeddedFont>
      <p:font typeface="휴먼편지체" panose="02030504000101010101" pitchFamily="18" charset="-127"/>
      <p:regular r:id="rId3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5" userDrawn="1">
          <p15:clr>
            <a:srgbClr val="A4A3A4"/>
          </p15:clr>
        </p15:guide>
        <p15:guide id="2" pos="216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BDA"/>
    <a:srgbClr val="0066FF"/>
    <a:srgbClr val="2727E9"/>
    <a:srgbClr val="FF9900"/>
    <a:srgbClr val="362F2B"/>
    <a:srgbClr val="33201F"/>
    <a:srgbClr val="2824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-2668" y="-80"/>
      </p:cViewPr>
      <p:guideLst>
        <p:guide orient="horz" pos="288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109" y="0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/>
          <a:lstStyle>
            <a:lvl1pPr algn="r">
              <a:defRPr sz="1300"/>
            </a:lvl1pPr>
          </a:lstStyle>
          <a:p>
            <a:fld id="{1182F8F5-1C95-4749-8900-8F1F9C47F60F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98785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109" y="8698785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 anchor="b"/>
          <a:lstStyle>
            <a:lvl1pPr algn="r">
              <a:defRPr sz="1300"/>
            </a:lvl1pPr>
          </a:lstStyle>
          <a:p>
            <a:fld id="{8C34E44D-F565-4349-8536-CB7E5E6FF5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1433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/>
          <a:lstStyle>
            <a:lvl1pPr algn="r">
              <a:defRPr sz="1300"/>
            </a:lvl1pPr>
          </a:lstStyle>
          <a:p>
            <a:fld id="{A6045DC9-9F0C-4198-96D8-0BA297971D90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107112" cy="3435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0" rIns="96341" bIns="481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350187"/>
            <a:ext cx="5492750" cy="4121230"/>
          </a:xfrm>
          <a:prstGeom prst="rect">
            <a:avLst/>
          </a:prstGeom>
        </p:spPr>
        <p:txBody>
          <a:bodyPr vert="horz" lIns="96341" tIns="48170" rIns="96341" bIns="4817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98785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8698785"/>
            <a:ext cx="2975240" cy="457914"/>
          </a:xfrm>
          <a:prstGeom prst="rect">
            <a:avLst/>
          </a:prstGeom>
        </p:spPr>
        <p:txBody>
          <a:bodyPr vert="horz" lIns="96341" tIns="48170" rIns="96341" bIns="48170" rtlCol="0" anchor="b"/>
          <a:lstStyle>
            <a:lvl1pPr algn="r">
              <a:defRPr sz="1300"/>
            </a:lvl1pPr>
          </a:lstStyle>
          <a:p>
            <a:fld id="{C6546B22-5EAF-4A87-BA6F-9F2F0D6948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200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46B22-5EAF-4A87-BA6F-9F2F0D69480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5922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9413" y="685800"/>
            <a:ext cx="6107112" cy="3435350"/>
          </a:xfrm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30241" indent="-230241">
              <a:buFontTx/>
              <a:buAutoNum type="arabicPeriod"/>
              <a:defRPr/>
            </a:pPr>
            <a:r>
              <a:rPr lang="en-US" altLang="ko-KR" sz="1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BLACK YAK </a:t>
            </a:r>
            <a:r>
              <a:rPr lang="ko-KR" altLang="en-US" sz="1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앱도서관이란</a:t>
            </a:r>
            <a:r>
              <a:rPr lang="en-US" altLang="ko-KR" dirty="0" smtClean="0">
                <a:solidFill>
                  <a:schemeClr val="bg1"/>
                </a:solidFill>
              </a:rPr>
              <a:t>: </a:t>
            </a:r>
            <a:r>
              <a:rPr lang="en-US" altLang="ko-KR" dirty="0" smtClean="0">
                <a:solidFill>
                  <a:srgbClr val="5F5F5F"/>
                </a:solidFill>
              </a:rPr>
              <a:t>BLACK YAK</a:t>
            </a:r>
            <a:r>
              <a:rPr lang="ko-KR" altLang="en-US" dirty="0" smtClean="0">
                <a:solidFill>
                  <a:srgbClr val="5F5F5F"/>
                </a:solidFill>
              </a:rPr>
              <a:t>의 회원 및 자녀들을 대상으로 일정권수의 어학</a:t>
            </a:r>
            <a:r>
              <a:rPr lang="en-US" altLang="ko-KR" dirty="0" smtClean="0">
                <a:solidFill>
                  <a:srgbClr val="5F5F5F"/>
                </a:solidFill>
              </a:rPr>
              <a:t>App</a:t>
            </a:r>
            <a:r>
              <a:rPr lang="ko-KR" altLang="en-US" dirty="0" smtClean="0">
                <a:solidFill>
                  <a:srgbClr val="5F5F5F"/>
                </a:solidFill>
              </a:rPr>
              <a:t>을 일정기간동안 언제든지 사용할 수 있도록 대출해주는</a:t>
            </a:r>
            <a:r>
              <a:rPr lang="ko-KR" altLang="en-US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rgbClr val="5F5F5F"/>
                </a:solidFill>
              </a:rPr>
              <a:t>“</a:t>
            </a:r>
            <a:r>
              <a:rPr lang="en-US" altLang="ko-KR" dirty="0" smtClean="0">
                <a:solidFill>
                  <a:srgbClr val="080808"/>
                </a:solidFill>
              </a:rPr>
              <a:t>BLACK YAK</a:t>
            </a:r>
            <a:r>
              <a:rPr lang="ko-KR" altLang="en-US" dirty="0" smtClean="0">
                <a:solidFill>
                  <a:srgbClr val="5F5F5F"/>
                </a:solidFill>
              </a:rPr>
              <a:t>”만의 전용 </a:t>
            </a:r>
            <a:r>
              <a:rPr lang="ko-KR" altLang="en-US" dirty="0" err="1" smtClean="0">
                <a:solidFill>
                  <a:srgbClr val="5F5F5F"/>
                </a:solidFill>
              </a:rPr>
              <a:t>앱도서관</a:t>
            </a:r>
            <a:endParaRPr lang="ko-KR" altLang="en-US" dirty="0" smtClean="0">
              <a:solidFill>
                <a:srgbClr val="5F5F5F"/>
              </a:solidFill>
            </a:endParaRPr>
          </a:p>
          <a:p>
            <a:pPr marL="230241" indent="-230241">
              <a:buFontTx/>
              <a:buAutoNum type="arabicPeriod"/>
              <a:defRPr/>
            </a:pPr>
            <a:r>
              <a:rPr lang="ko-KR" altLang="en-US" dirty="0" smtClean="0">
                <a:solidFill>
                  <a:srgbClr val="5F5F5F"/>
                </a:solidFill>
              </a:rPr>
              <a:t>무료서비스이므로 친구 동료 친척 등에게 추천함으로써 잠재적 미래고객 증가</a:t>
            </a:r>
          </a:p>
          <a:p>
            <a:pPr marL="230241" indent="-230241">
              <a:defRPr/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9413" y="685800"/>
            <a:ext cx="6107112" cy="343535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9413" y="685800"/>
            <a:ext cx="6107112" cy="343535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215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59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545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77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594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302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6745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797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051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75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9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674A8-4F8B-49EC-A4A6-2BB0ED50245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0A2B8-AC2C-49FB-8760-047E7A5C46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663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22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29" Type="http://schemas.openxmlformats.org/officeDocument/2006/relationships/image" Target="../media/image30.jpeg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32" Type="http://schemas.openxmlformats.org/officeDocument/2006/relationships/image" Target="../media/image3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31" Type="http://schemas.openxmlformats.org/officeDocument/2006/relationships/image" Target="../media/image32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emf"/><Relationship Id="rId30" Type="http://schemas.openxmlformats.org/officeDocument/2006/relationships/image" Target="../media/image3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2.mp4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hyperlink" Target="3.mp4" TargetMode="External"/><Relationship Id="rId4" Type="http://schemas.openxmlformats.org/officeDocument/2006/relationships/image" Target="../media/image3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hyperlink" Target="1.mp4" TargetMode="Externa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2.jpeg"/><Relationship Id="rId18" Type="http://schemas.openxmlformats.org/officeDocument/2006/relationships/image" Target="../media/image33.png"/><Relationship Id="rId26" Type="http://schemas.openxmlformats.org/officeDocument/2006/relationships/image" Target="../media/image62.png"/><Relationship Id="rId3" Type="http://schemas.openxmlformats.org/officeDocument/2006/relationships/image" Target="../media/image42.jpeg"/><Relationship Id="rId21" Type="http://schemas.openxmlformats.org/officeDocument/2006/relationships/image" Target="../media/image57.pn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17" Type="http://schemas.openxmlformats.org/officeDocument/2006/relationships/image" Target="../media/image56.jpeg"/><Relationship Id="rId25" Type="http://schemas.openxmlformats.org/officeDocument/2006/relationships/image" Target="../media/image61.png"/><Relationship Id="rId33" Type="http://schemas.openxmlformats.org/officeDocument/2006/relationships/image" Target="../media/image69.jpeg"/><Relationship Id="rId2" Type="http://schemas.openxmlformats.org/officeDocument/2006/relationships/image" Target="../media/image41.jpeg"/><Relationship Id="rId16" Type="http://schemas.openxmlformats.org/officeDocument/2006/relationships/image" Target="../media/image55.jpeg"/><Relationship Id="rId20" Type="http://schemas.openxmlformats.org/officeDocument/2006/relationships/image" Target="../media/image35.png"/><Relationship Id="rId29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24" Type="http://schemas.openxmlformats.org/officeDocument/2006/relationships/image" Target="../media/image60.png"/><Relationship Id="rId32" Type="http://schemas.openxmlformats.org/officeDocument/2006/relationships/image" Target="../media/image68.png"/><Relationship Id="rId5" Type="http://schemas.openxmlformats.org/officeDocument/2006/relationships/image" Target="../media/image44.jpeg"/><Relationship Id="rId15" Type="http://schemas.openxmlformats.org/officeDocument/2006/relationships/image" Target="../media/image54.jpeg"/><Relationship Id="rId23" Type="http://schemas.openxmlformats.org/officeDocument/2006/relationships/image" Target="../media/image59.png"/><Relationship Id="rId28" Type="http://schemas.openxmlformats.org/officeDocument/2006/relationships/image" Target="../media/image64.png"/><Relationship Id="rId10" Type="http://schemas.openxmlformats.org/officeDocument/2006/relationships/image" Target="../media/image49.jpeg"/><Relationship Id="rId19" Type="http://schemas.openxmlformats.org/officeDocument/2006/relationships/image" Target="../media/image34.png"/><Relationship Id="rId31" Type="http://schemas.openxmlformats.org/officeDocument/2006/relationships/image" Target="../media/image67.pn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Relationship Id="rId22" Type="http://schemas.openxmlformats.org/officeDocument/2006/relationships/image" Target="../media/image58.png"/><Relationship Id="rId27" Type="http://schemas.openxmlformats.org/officeDocument/2006/relationships/image" Target="../media/image63.png"/><Relationship Id="rId30" Type="http://schemas.openxmlformats.org/officeDocument/2006/relationships/image" Target="../media/image66.png"/><Relationship Id="rId8" Type="http://schemas.openxmlformats.org/officeDocument/2006/relationships/image" Target="../media/image4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4.mp4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5.mp4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g"/><Relationship Id="rId5" Type="http://schemas.openxmlformats.org/officeDocument/2006/relationships/hyperlink" Target="6.mp4" TargetMode="External"/><Relationship Id="rId4" Type="http://schemas.openxmlformats.org/officeDocument/2006/relationships/image" Target="../media/image7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01.png"/><Relationship Id="rId21" Type="http://schemas.openxmlformats.org/officeDocument/2006/relationships/image" Target="../media/image96.png"/><Relationship Id="rId42" Type="http://schemas.openxmlformats.org/officeDocument/2006/relationships/image" Target="../media/image117.png"/><Relationship Id="rId47" Type="http://schemas.openxmlformats.org/officeDocument/2006/relationships/image" Target="../media/image122.png"/><Relationship Id="rId63" Type="http://schemas.openxmlformats.org/officeDocument/2006/relationships/image" Target="../media/image138.png"/><Relationship Id="rId68" Type="http://schemas.openxmlformats.org/officeDocument/2006/relationships/image" Target="../media/image143.png"/><Relationship Id="rId84" Type="http://schemas.openxmlformats.org/officeDocument/2006/relationships/image" Target="../media/image154.jpeg"/><Relationship Id="rId89" Type="http://schemas.openxmlformats.org/officeDocument/2006/relationships/image" Target="../media/image159.png"/><Relationship Id="rId16" Type="http://schemas.openxmlformats.org/officeDocument/2006/relationships/image" Target="../media/image91.png"/><Relationship Id="rId11" Type="http://schemas.openxmlformats.org/officeDocument/2006/relationships/image" Target="../media/image86.png"/><Relationship Id="rId32" Type="http://schemas.openxmlformats.org/officeDocument/2006/relationships/image" Target="../media/image107.png"/><Relationship Id="rId37" Type="http://schemas.openxmlformats.org/officeDocument/2006/relationships/image" Target="../media/image112.png"/><Relationship Id="rId53" Type="http://schemas.openxmlformats.org/officeDocument/2006/relationships/image" Target="../media/image128.png"/><Relationship Id="rId58" Type="http://schemas.openxmlformats.org/officeDocument/2006/relationships/image" Target="../media/image133.png"/><Relationship Id="rId74" Type="http://schemas.openxmlformats.org/officeDocument/2006/relationships/hyperlink" Target="http://www.darakwon.co.kr/" TargetMode="External"/><Relationship Id="rId79" Type="http://schemas.openxmlformats.org/officeDocument/2006/relationships/image" Target="../media/image150.png"/><Relationship Id="rId5" Type="http://schemas.openxmlformats.org/officeDocument/2006/relationships/image" Target="../media/image80.png"/><Relationship Id="rId14" Type="http://schemas.openxmlformats.org/officeDocument/2006/relationships/image" Target="../media/image89.png"/><Relationship Id="rId22" Type="http://schemas.openxmlformats.org/officeDocument/2006/relationships/image" Target="../media/image97.png"/><Relationship Id="rId27" Type="http://schemas.openxmlformats.org/officeDocument/2006/relationships/image" Target="../media/image102.png"/><Relationship Id="rId30" Type="http://schemas.openxmlformats.org/officeDocument/2006/relationships/image" Target="../media/image105.png"/><Relationship Id="rId35" Type="http://schemas.openxmlformats.org/officeDocument/2006/relationships/image" Target="../media/image110.png"/><Relationship Id="rId43" Type="http://schemas.openxmlformats.org/officeDocument/2006/relationships/image" Target="../media/image118.png"/><Relationship Id="rId48" Type="http://schemas.openxmlformats.org/officeDocument/2006/relationships/image" Target="../media/image123.png"/><Relationship Id="rId56" Type="http://schemas.openxmlformats.org/officeDocument/2006/relationships/image" Target="../media/image131.png"/><Relationship Id="rId64" Type="http://schemas.openxmlformats.org/officeDocument/2006/relationships/image" Target="../media/image139.png"/><Relationship Id="rId69" Type="http://schemas.openxmlformats.org/officeDocument/2006/relationships/image" Target="../media/image144.png"/><Relationship Id="rId77" Type="http://schemas.openxmlformats.org/officeDocument/2006/relationships/image" Target="../media/image148.png"/><Relationship Id="rId8" Type="http://schemas.openxmlformats.org/officeDocument/2006/relationships/image" Target="../media/image83.png"/><Relationship Id="rId51" Type="http://schemas.openxmlformats.org/officeDocument/2006/relationships/image" Target="../media/image126.png"/><Relationship Id="rId72" Type="http://schemas.openxmlformats.org/officeDocument/2006/relationships/hyperlink" Target="http://blog.naver.com/prologue/PrologueList.nhn?blogId=elancom&amp;categoryNo=45" TargetMode="External"/><Relationship Id="rId80" Type="http://schemas.openxmlformats.org/officeDocument/2006/relationships/hyperlink" Target="http://www.gilbut.co.kr/main/main.aspx" TargetMode="External"/><Relationship Id="rId85" Type="http://schemas.openxmlformats.org/officeDocument/2006/relationships/image" Target="../media/image155.png"/><Relationship Id="rId3" Type="http://schemas.openxmlformats.org/officeDocument/2006/relationships/image" Target="../media/image78.png"/><Relationship Id="rId12" Type="http://schemas.openxmlformats.org/officeDocument/2006/relationships/image" Target="../media/image87.png"/><Relationship Id="rId17" Type="http://schemas.openxmlformats.org/officeDocument/2006/relationships/image" Target="../media/image92.png"/><Relationship Id="rId25" Type="http://schemas.openxmlformats.org/officeDocument/2006/relationships/image" Target="../media/image100.png"/><Relationship Id="rId33" Type="http://schemas.openxmlformats.org/officeDocument/2006/relationships/image" Target="../media/image108.png"/><Relationship Id="rId38" Type="http://schemas.openxmlformats.org/officeDocument/2006/relationships/image" Target="../media/image113.png"/><Relationship Id="rId46" Type="http://schemas.openxmlformats.org/officeDocument/2006/relationships/image" Target="../media/image121.png"/><Relationship Id="rId59" Type="http://schemas.openxmlformats.org/officeDocument/2006/relationships/image" Target="../media/image134.png"/><Relationship Id="rId67" Type="http://schemas.openxmlformats.org/officeDocument/2006/relationships/image" Target="../media/image142.png"/><Relationship Id="rId20" Type="http://schemas.openxmlformats.org/officeDocument/2006/relationships/image" Target="../media/image95.png"/><Relationship Id="rId41" Type="http://schemas.openxmlformats.org/officeDocument/2006/relationships/image" Target="../media/image116.png"/><Relationship Id="rId54" Type="http://schemas.openxmlformats.org/officeDocument/2006/relationships/image" Target="../media/image129.png"/><Relationship Id="rId62" Type="http://schemas.openxmlformats.org/officeDocument/2006/relationships/image" Target="../media/image137.jpeg"/><Relationship Id="rId70" Type="http://schemas.openxmlformats.org/officeDocument/2006/relationships/hyperlink" Target="http://www.book21.com/" TargetMode="External"/><Relationship Id="rId75" Type="http://schemas.openxmlformats.org/officeDocument/2006/relationships/image" Target="../media/image147.jpeg"/><Relationship Id="rId83" Type="http://schemas.openxmlformats.org/officeDocument/2006/relationships/image" Target="../media/image153.png"/><Relationship Id="rId88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15" Type="http://schemas.openxmlformats.org/officeDocument/2006/relationships/image" Target="../media/image90.png"/><Relationship Id="rId23" Type="http://schemas.openxmlformats.org/officeDocument/2006/relationships/image" Target="../media/image98.png"/><Relationship Id="rId28" Type="http://schemas.openxmlformats.org/officeDocument/2006/relationships/image" Target="../media/image103.png"/><Relationship Id="rId36" Type="http://schemas.openxmlformats.org/officeDocument/2006/relationships/image" Target="../media/image111.png"/><Relationship Id="rId49" Type="http://schemas.openxmlformats.org/officeDocument/2006/relationships/image" Target="../media/image124.png"/><Relationship Id="rId57" Type="http://schemas.openxmlformats.org/officeDocument/2006/relationships/image" Target="../media/image132.png"/><Relationship Id="rId10" Type="http://schemas.openxmlformats.org/officeDocument/2006/relationships/image" Target="../media/image85.png"/><Relationship Id="rId31" Type="http://schemas.openxmlformats.org/officeDocument/2006/relationships/image" Target="../media/image106.png"/><Relationship Id="rId44" Type="http://schemas.openxmlformats.org/officeDocument/2006/relationships/image" Target="../media/image119.png"/><Relationship Id="rId52" Type="http://schemas.openxmlformats.org/officeDocument/2006/relationships/image" Target="../media/image127.png"/><Relationship Id="rId60" Type="http://schemas.openxmlformats.org/officeDocument/2006/relationships/image" Target="../media/image135.png"/><Relationship Id="rId65" Type="http://schemas.openxmlformats.org/officeDocument/2006/relationships/image" Target="../media/image140.png"/><Relationship Id="rId73" Type="http://schemas.openxmlformats.org/officeDocument/2006/relationships/image" Target="../media/image146.jpeg"/><Relationship Id="rId78" Type="http://schemas.openxmlformats.org/officeDocument/2006/relationships/image" Target="../media/image149.jpeg"/><Relationship Id="rId81" Type="http://schemas.openxmlformats.org/officeDocument/2006/relationships/image" Target="../media/image151.png"/><Relationship Id="rId86" Type="http://schemas.openxmlformats.org/officeDocument/2006/relationships/image" Target="../media/image156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Relationship Id="rId13" Type="http://schemas.openxmlformats.org/officeDocument/2006/relationships/image" Target="../media/image88.png"/><Relationship Id="rId18" Type="http://schemas.openxmlformats.org/officeDocument/2006/relationships/image" Target="../media/image93.png"/><Relationship Id="rId39" Type="http://schemas.openxmlformats.org/officeDocument/2006/relationships/image" Target="../media/image114.png"/><Relationship Id="rId34" Type="http://schemas.openxmlformats.org/officeDocument/2006/relationships/image" Target="../media/image109.png"/><Relationship Id="rId50" Type="http://schemas.openxmlformats.org/officeDocument/2006/relationships/image" Target="../media/image125.png"/><Relationship Id="rId55" Type="http://schemas.openxmlformats.org/officeDocument/2006/relationships/image" Target="../media/image130.png"/><Relationship Id="rId76" Type="http://schemas.openxmlformats.org/officeDocument/2006/relationships/hyperlink" Target="http://www.jplus114.com/index.asp" TargetMode="External"/><Relationship Id="rId7" Type="http://schemas.openxmlformats.org/officeDocument/2006/relationships/image" Target="../media/image82.png"/><Relationship Id="rId71" Type="http://schemas.openxmlformats.org/officeDocument/2006/relationships/image" Target="../media/image145.png"/><Relationship Id="rId2" Type="http://schemas.openxmlformats.org/officeDocument/2006/relationships/image" Target="../media/image77.png"/><Relationship Id="rId29" Type="http://schemas.openxmlformats.org/officeDocument/2006/relationships/image" Target="../media/image104.png"/><Relationship Id="rId24" Type="http://schemas.openxmlformats.org/officeDocument/2006/relationships/image" Target="../media/image99.png"/><Relationship Id="rId40" Type="http://schemas.openxmlformats.org/officeDocument/2006/relationships/image" Target="../media/image115.png"/><Relationship Id="rId45" Type="http://schemas.openxmlformats.org/officeDocument/2006/relationships/image" Target="../media/image120.png"/><Relationship Id="rId66" Type="http://schemas.openxmlformats.org/officeDocument/2006/relationships/image" Target="../media/image141.emf"/><Relationship Id="rId87" Type="http://schemas.openxmlformats.org/officeDocument/2006/relationships/image" Target="../media/image157.png"/><Relationship Id="rId61" Type="http://schemas.openxmlformats.org/officeDocument/2006/relationships/image" Target="../media/image136.png"/><Relationship Id="rId82" Type="http://schemas.openxmlformats.org/officeDocument/2006/relationships/image" Target="../media/image152.png"/><Relationship Id="rId19" Type="http://schemas.openxmlformats.org/officeDocument/2006/relationships/image" Target="../media/image9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6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2.png"/><Relationship Id="rId5" Type="http://schemas.openxmlformats.org/officeDocument/2006/relationships/image" Target="../media/image3.jpeg"/><Relationship Id="rId4" Type="http://schemas.openxmlformats.org/officeDocument/2006/relationships/image" Target="../media/image161.pn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60"/>
            <a:ext cx="12192000" cy="685800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668455" y="1631824"/>
            <a:ext cx="2855090" cy="3594354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021490" y="2683472"/>
            <a:ext cx="43795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Forte" panose="03060902040502070203" pitchFamily="66" charset="0"/>
                <a:ea typeface="KoPub돋움체 Bold" panose="02020603020101020101" pitchFamily="18" charset="-127"/>
              </a:rPr>
              <a:t>스마트앱북</a:t>
            </a:r>
            <a:endParaRPr lang="en-US" altLang="ko-KR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Forte" panose="03060902040502070203" pitchFamily="66" charset="0"/>
              <a:ea typeface="PMingLiU" panose="02020500000000000000" pitchFamily="18" charset="-120"/>
            </a:endParaRPr>
          </a:p>
        </p:txBody>
      </p:sp>
      <p:grpSp>
        <p:nvGrpSpPr>
          <p:cNvPr id="13" name="그룹 10"/>
          <p:cNvGrpSpPr>
            <a:grpSpLocks/>
          </p:cNvGrpSpPr>
          <p:nvPr/>
        </p:nvGrpSpPr>
        <p:grpSpPr bwMode="auto">
          <a:xfrm>
            <a:off x="4537789" y="3620233"/>
            <a:ext cx="3346961" cy="1705233"/>
            <a:chOff x="4498930" y="2513180"/>
            <a:chExt cx="4186237" cy="1949450"/>
          </a:xfrm>
        </p:grpSpPr>
        <p:sp>
          <p:nvSpPr>
            <p:cNvPr id="14" name="Text Box 6"/>
            <p:cNvSpPr txBox="1">
              <a:spLocks noChangeArrowheads="1"/>
            </p:cNvSpPr>
            <p:nvPr/>
          </p:nvSpPr>
          <p:spPr bwMode="auto">
            <a:xfrm>
              <a:off x="6227957" y="3116284"/>
              <a:ext cx="1089010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 latinLnBrk="0">
                <a:defRPr/>
              </a:pPr>
              <a:r>
                <a:rPr kumimoji="0" lang="ko-KR" altLang="en-US" sz="2400" b="1" dirty="0">
                  <a:solidFill>
                    <a:srgbClr val="FFCC00"/>
                  </a:solidFill>
                  <a:ea typeface="+mn-ea"/>
                </a:rPr>
                <a:t>대학교</a:t>
              </a:r>
            </a:p>
          </p:txBody>
        </p:sp>
        <p:pic>
          <p:nvPicPr>
            <p:cNvPr id="18" name="Picture 13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8930" y="2513180"/>
              <a:ext cx="4186237" cy="1949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116"/>
            <p:cNvSpPr txBox="1">
              <a:spLocks noChangeArrowheads="1"/>
            </p:cNvSpPr>
            <p:nvPr/>
          </p:nvSpPr>
          <p:spPr bwMode="auto">
            <a:xfrm>
              <a:off x="4834429" y="2713853"/>
              <a:ext cx="981252" cy="64611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첨단</a:t>
              </a:r>
              <a:r>
                <a:rPr lang="ko-KR" altLang="en-US" sz="12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 </a:t>
              </a:r>
              <a:endParaRPr lang="en-US" altLang="ko-KR" sz="1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endParaRPr>
            </a:p>
            <a:p>
              <a:pPr algn="ctr">
                <a:defRPr/>
              </a:pPr>
              <a:r>
                <a:rPr lang="ko-KR" altLang="en-US" sz="12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미래도서관</a:t>
              </a:r>
              <a:endParaRPr lang="ko-KR" altLang="en-US" sz="1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20" name="Text Box 116"/>
            <p:cNvSpPr txBox="1">
              <a:spLocks noChangeArrowheads="1"/>
            </p:cNvSpPr>
            <p:nvPr/>
          </p:nvSpPr>
          <p:spPr bwMode="auto">
            <a:xfrm>
              <a:off x="6068023" y="3487904"/>
              <a:ext cx="1193357" cy="73889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인문</a:t>
              </a:r>
              <a:endParaRPr lang="en-US" altLang="ko-KR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endParaRPr>
            </a:p>
            <a:p>
              <a:pPr algn="ctr">
                <a:defRPr/>
              </a:pPr>
              <a:r>
                <a:rPr lang="ko-KR" altLang="en-US" sz="12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문화도서관</a:t>
              </a:r>
              <a:endParaRPr lang="ko-KR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endParaRPr>
            </a:p>
          </p:txBody>
        </p:sp>
        <p:sp>
          <p:nvSpPr>
            <p:cNvPr id="21" name="Text Box 116"/>
            <p:cNvSpPr txBox="1">
              <a:spLocks noChangeArrowheads="1"/>
            </p:cNvSpPr>
            <p:nvPr/>
          </p:nvSpPr>
          <p:spPr bwMode="auto">
            <a:xfrm>
              <a:off x="7370357" y="2768980"/>
              <a:ext cx="1071050" cy="80926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2400" dirty="0" smtClean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취업</a:t>
              </a:r>
              <a:r>
                <a:rPr lang="ko-KR" altLang="en-US" sz="1200" dirty="0" smtClean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 </a:t>
              </a:r>
              <a:endParaRPr lang="en-US" altLang="ko-KR" sz="1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endParaRPr>
            </a:p>
            <a:p>
              <a:pPr algn="ctr">
                <a:defRPr/>
              </a:pPr>
              <a:r>
                <a:rPr lang="ko-KR" altLang="en-US" sz="16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이러</a:t>
              </a:r>
              <a:r>
                <a:rPr lang="ko-KR" alt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itchFamily="18" charset="-127"/>
                  <a:ea typeface="휴먼엑스포" pitchFamily="18" charset="-127"/>
                </a:rPr>
                <a:t>닝</a:t>
              </a:r>
            </a:p>
          </p:txBody>
        </p:sp>
      </p:grpSp>
      <p:grpSp>
        <p:nvGrpSpPr>
          <p:cNvPr id="23" name="그룹 29"/>
          <p:cNvGrpSpPr>
            <a:grpSpLocks/>
          </p:cNvGrpSpPr>
          <p:nvPr/>
        </p:nvGrpSpPr>
        <p:grpSpPr bwMode="auto">
          <a:xfrm>
            <a:off x="4131734" y="1529736"/>
            <a:ext cx="1501454" cy="1106552"/>
            <a:chOff x="2483768" y="2132856"/>
            <a:chExt cx="1464643" cy="1368152"/>
          </a:xfrm>
        </p:grpSpPr>
        <p:pic>
          <p:nvPicPr>
            <p:cNvPr id="24" name="Picture 18" descr="http://thumb10.shutterstock.com/photos/thumb_small/633994/12562549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132856"/>
              <a:ext cx="1464643" cy="1296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직사각형 21"/>
            <p:cNvSpPr>
              <a:spLocks noChangeArrowheads="1"/>
            </p:cNvSpPr>
            <p:nvPr/>
          </p:nvSpPr>
          <p:spPr bwMode="auto">
            <a:xfrm>
              <a:off x="3779912" y="2132856"/>
              <a:ext cx="144016" cy="1368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FontTx/>
                <a:buNone/>
              </a:pPr>
              <a:endParaRPr kumimoji="0" lang="ko-KR" altLang="en-US" sz="1800">
                <a:latin typeface="Arial" pitchFamily="34" charset="0"/>
              </a:endParaRPr>
            </a:p>
          </p:txBody>
        </p:sp>
        <p:grpSp>
          <p:nvGrpSpPr>
            <p:cNvPr id="26" name="Group 20"/>
            <p:cNvGrpSpPr>
              <a:grpSpLocks/>
            </p:cNvGrpSpPr>
            <p:nvPr/>
          </p:nvGrpSpPr>
          <p:grpSpPr bwMode="auto">
            <a:xfrm>
              <a:off x="3059832" y="2132856"/>
              <a:ext cx="770685" cy="598555"/>
              <a:chOff x="3916" y="3249"/>
              <a:chExt cx="643" cy="454"/>
            </a:xfrm>
          </p:grpSpPr>
          <p:sp>
            <p:nvSpPr>
              <p:cNvPr id="27" name="Rectangle 21"/>
              <p:cNvSpPr>
                <a:spLocks noChangeArrowheads="1"/>
              </p:cNvSpPr>
              <p:nvPr/>
            </p:nvSpPr>
            <p:spPr bwMode="auto">
              <a:xfrm rot="-23053330">
                <a:off x="3916" y="3249"/>
                <a:ext cx="550" cy="4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 wrap="none" anchor="ctr"/>
              <a:lstStyle/>
              <a:p>
                <a:pPr latinLnBrk="0">
                  <a:defRPr/>
                </a:pPr>
                <a:r>
                  <a:rPr kumimoji="0" lang="en-US" altLang="ko-KR" sz="2400" b="1" dirty="0">
                    <a:solidFill>
                      <a:srgbClr val="F96F07"/>
                    </a:solidFill>
                    <a:latin typeface="휴먼편지체" pitchFamily="18" charset="-127"/>
                    <a:ea typeface="휴먼편지체" pitchFamily="18" charset="-127"/>
                  </a:rPr>
                  <a:t>A B C ~ </a:t>
                </a:r>
              </a:p>
            </p:txBody>
          </p:sp>
          <p:sp>
            <p:nvSpPr>
              <p:cNvPr id="28" name="Music"/>
              <p:cNvSpPr>
                <a:spLocks noEditPoints="1" noChangeArrowheads="1"/>
              </p:cNvSpPr>
              <p:nvPr/>
            </p:nvSpPr>
            <p:spPr bwMode="auto">
              <a:xfrm rot="347524">
                <a:off x="4332" y="3385"/>
                <a:ext cx="227" cy="22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7993 w 21600"/>
                  <a:gd name="T16" fmla="*/ 952 h 21600"/>
                  <a:gd name="T17" fmla="*/ 20934 w 21600"/>
                  <a:gd name="T18" fmla="*/ 5329 h 216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00" h="21600">
                    <a:moveTo>
                      <a:pt x="7352" y="46"/>
                    </a:moveTo>
                    <a:lnTo>
                      <a:pt x="7373" y="9900"/>
                    </a:lnTo>
                    <a:lnTo>
                      <a:pt x="7352" y="16107"/>
                    </a:lnTo>
                    <a:lnTo>
                      <a:pt x="7103" y="15969"/>
                    </a:lnTo>
                    <a:lnTo>
                      <a:pt x="6729" y="15692"/>
                    </a:lnTo>
                    <a:lnTo>
                      <a:pt x="6355" y="15553"/>
                    </a:lnTo>
                    <a:lnTo>
                      <a:pt x="5981" y="15415"/>
                    </a:lnTo>
                    <a:lnTo>
                      <a:pt x="5607" y="15276"/>
                    </a:lnTo>
                    <a:lnTo>
                      <a:pt x="5109" y="15138"/>
                    </a:lnTo>
                    <a:lnTo>
                      <a:pt x="4735" y="15138"/>
                    </a:lnTo>
                    <a:lnTo>
                      <a:pt x="4236" y="15138"/>
                    </a:lnTo>
                    <a:lnTo>
                      <a:pt x="3364" y="15138"/>
                    </a:lnTo>
                    <a:lnTo>
                      <a:pt x="2616" y="15276"/>
                    </a:lnTo>
                    <a:lnTo>
                      <a:pt x="1869" y="15692"/>
                    </a:lnTo>
                    <a:lnTo>
                      <a:pt x="1246" y="15969"/>
                    </a:lnTo>
                    <a:lnTo>
                      <a:pt x="747" y="16523"/>
                    </a:lnTo>
                    <a:lnTo>
                      <a:pt x="373" y="17076"/>
                    </a:lnTo>
                    <a:lnTo>
                      <a:pt x="124" y="17630"/>
                    </a:lnTo>
                    <a:lnTo>
                      <a:pt x="0" y="18323"/>
                    </a:lnTo>
                    <a:lnTo>
                      <a:pt x="124" y="19015"/>
                    </a:lnTo>
                    <a:lnTo>
                      <a:pt x="373" y="19569"/>
                    </a:lnTo>
                    <a:lnTo>
                      <a:pt x="747" y="20123"/>
                    </a:lnTo>
                    <a:lnTo>
                      <a:pt x="1246" y="20676"/>
                    </a:lnTo>
                    <a:lnTo>
                      <a:pt x="1869" y="21092"/>
                    </a:lnTo>
                    <a:lnTo>
                      <a:pt x="2616" y="21369"/>
                    </a:lnTo>
                    <a:lnTo>
                      <a:pt x="3364" y="21507"/>
                    </a:lnTo>
                    <a:lnTo>
                      <a:pt x="4236" y="21646"/>
                    </a:lnTo>
                    <a:lnTo>
                      <a:pt x="5109" y="21507"/>
                    </a:lnTo>
                    <a:lnTo>
                      <a:pt x="5856" y="21369"/>
                    </a:lnTo>
                    <a:lnTo>
                      <a:pt x="6604" y="21092"/>
                    </a:lnTo>
                    <a:lnTo>
                      <a:pt x="7227" y="20676"/>
                    </a:lnTo>
                    <a:lnTo>
                      <a:pt x="7726" y="20123"/>
                    </a:lnTo>
                    <a:lnTo>
                      <a:pt x="8100" y="19569"/>
                    </a:lnTo>
                    <a:lnTo>
                      <a:pt x="8349" y="19015"/>
                    </a:lnTo>
                    <a:lnTo>
                      <a:pt x="8473" y="18323"/>
                    </a:lnTo>
                    <a:lnTo>
                      <a:pt x="8473" y="6276"/>
                    </a:lnTo>
                    <a:lnTo>
                      <a:pt x="20561" y="6276"/>
                    </a:lnTo>
                    <a:lnTo>
                      <a:pt x="20561" y="16107"/>
                    </a:lnTo>
                    <a:lnTo>
                      <a:pt x="20187" y="15830"/>
                    </a:lnTo>
                    <a:lnTo>
                      <a:pt x="19938" y="15692"/>
                    </a:lnTo>
                    <a:lnTo>
                      <a:pt x="19564" y="15553"/>
                    </a:lnTo>
                    <a:lnTo>
                      <a:pt x="19190" y="15415"/>
                    </a:lnTo>
                    <a:lnTo>
                      <a:pt x="18692" y="15276"/>
                    </a:lnTo>
                    <a:lnTo>
                      <a:pt x="18318" y="15138"/>
                    </a:lnTo>
                    <a:lnTo>
                      <a:pt x="17944" y="15138"/>
                    </a:lnTo>
                    <a:lnTo>
                      <a:pt x="17446" y="15138"/>
                    </a:lnTo>
                    <a:lnTo>
                      <a:pt x="16573" y="15138"/>
                    </a:lnTo>
                    <a:lnTo>
                      <a:pt x="15826" y="15276"/>
                    </a:lnTo>
                    <a:lnTo>
                      <a:pt x="15078" y="15692"/>
                    </a:lnTo>
                    <a:lnTo>
                      <a:pt x="14455" y="15969"/>
                    </a:lnTo>
                    <a:lnTo>
                      <a:pt x="13956" y="16523"/>
                    </a:lnTo>
                    <a:lnTo>
                      <a:pt x="13583" y="17076"/>
                    </a:lnTo>
                    <a:lnTo>
                      <a:pt x="13333" y="17630"/>
                    </a:lnTo>
                    <a:lnTo>
                      <a:pt x="13209" y="18323"/>
                    </a:lnTo>
                    <a:lnTo>
                      <a:pt x="13333" y="19015"/>
                    </a:lnTo>
                    <a:lnTo>
                      <a:pt x="13583" y="19569"/>
                    </a:lnTo>
                    <a:lnTo>
                      <a:pt x="13956" y="20123"/>
                    </a:lnTo>
                    <a:lnTo>
                      <a:pt x="14455" y="20676"/>
                    </a:lnTo>
                    <a:lnTo>
                      <a:pt x="15078" y="21092"/>
                    </a:lnTo>
                    <a:lnTo>
                      <a:pt x="15826" y="21369"/>
                    </a:lnTo>
                    <a:lnTo>
                      <a:pt x="16573" y="21507"/>
                    </a:lnTo>
                    <a:lnTo>
                      <a:pt x="17446" y="21646"/>
                    </a:lnTo>
                    <a:lnTo>
                      <a:pt x="18318" y="21507"/>
                    </a:lnTo>
                    <a:lnTo>
                      <a:pt x="19066" y="21369"/>
                    </a:lnTo>
                    <a:lnTo>
                      <a:pt x="19813" y="21092"/>
                    </a:lnTo>
                    <a:lnTo>
                      <a:pt x="20436" y="20676"/>
                    </a:lnTo>
                    <a:lnTo>
                      <a:pt x="20935" y="20123"/>
                    </a:lnTo>
                    <a:lnTo>
                      <a:pt x="21309" y="19569"/>
                    </a:lnTo>
                    <a:lnTo>
                      <a:pt x="21558" y="19015"/>
                    </a:lnTo>
                    <a:lnTo>
                      <a:pt x="21683" y="18323"/>
                    </a:lnTo>
                    <a:lnTo>
                      <a:pt x="21683" y="10061"/>
                    </a:lnTo>
                    <a:lnTo>
                      <a:pt x="21683" y="46"/>
                    </a:lnTo>
                    <a:lnTo>
                      <a:pt x="7352" y="46"/>
                    </a:lnTo>
                    <a:close/>
                  </a:path>
                </a:pathLst>
              </a:custGeom>
              <a:solidFill>
                <a:srgbClr val="FFBE7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</p:grpSp>
      <p:sp>
        <p:nvSpPr>
          <p:cNvPr id="22" name="직사각형 1"/>
          <p:cNvSpPr>
            <a:spLocks noChangeArrowheads="1"/>
          </p:cNvSpPr>
          <p:nvPr/>
        </p:nvSpPr>
        <p:spPr bwMode="auto">
          <a:xfrm>
            <a:off x="5085488" y="1831161"/>
            <a:ext cx="31117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kumimoji="0" lang="ko-KR" altLang="en-US" sz="2000" smtClean="0">
                <a:solidFill>
                  <a:srgbClr val="00B050"/>
                </a:solidFill>
                <a:latin typeface="나눔고딕 ExtraBold" pitchFamily="50" charset="-127"/>
                <a:ea typeface="나눔고딕 ExtraBold" pitchFamily="50" charset="-127"/>
              </a:rPr>
              <a:t>오감체험학습</a:t>
            </a:r>
            <a:endParaRPr kumimoji="0" lang="en-US" altLang="ko-KR" sz="200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 eaLnBrk="1" latinLnBrk="0" hangingPunct="1">
              <a:spcBef>
                <a:spcPct val="0"/>
              </a:spcBef>
              <a:buFontTx/>
              <a:buNone/>
            </a:pPr>
            <a:r>
              <a:rPr kumimoji="0" lang="en-US" altLang="ko-KR" sz="200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kumimoji="0" lang="ko-KR" altLang="en-US" sz="200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에듀테이먼트 </a:t>
            </a:r>
            <a:r>
              <a:rPr kumimoji="0" lang="en-US" altLang="ko-KR" sz="2000">
                <a:solidFill>
                  <a:srgbClr val="0000FF"/>
                </a:solidFill>
                <a:latin typeface="나눔고딕 ExtraBold" pitchFamily="50" charset="-127"/>
                <a:ea typeface="나눔고딕 ExtraBold" pitchFamily="50" charset="-127"/>
              </a:rPr>
              <a:t>e-learning</a:t>
            </a:r>
            <a:endParaRPr kumimoji="0" lang="ko-KR" altLang="en-US" sz="2000">
              <a:solidFill>
                <a:srgbClr val="0000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46" name="그림 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1" t="30367" r="12083" b="22864"/>
          <a:stretch>
            <a:fillRect/>
          </a:stretch>
        </p:blipFill>
        <p:spPr bwMode="auto">
          <a:xfrm>
            <a:off x="2192867" y="5325466"/>
            <a:ext cx="7874000" cy="151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5686216" y="3415506"/>
            <a:ext cx="1063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Adobe Fan Heiti Std B" pitchFamily="34" charset="-128"/>
                <a:ea typeface="Adobe Fan Heiti Std B" pitchFamily="34" charset="-128"/>
              </a:rPr>
              <a:t>Smart App·book</a:t>
            </a:r>
            <a:endParaRPr lang="en-US" altLang="ko-KR" sz="20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Adobe Fan Heiti Std B" pitchFamily="34" charset="-128"/>
              <a:ea typeface="Adobe Fan Heiti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432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 txBox="1">
            <a:spLocks noGrp="1" noChangeArrowheads="1"/>
          </p:cNvSpPr>
          <p:nvPr>
            <p:custDataLst>
              <p:tags r:id="rId1"/>
            </p:custDataLst>
          </p:nvPr>
        </p:nvSpPr>
        <p:spPr bwMode="auto">
          <a:xfrm>
            <a:off x="11377084" y="6597651"/>
            <a:ext cx="48048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latinLnBrk="0">
              <a:spcBef>
                <a:spcPct val="0"/>
              </a:spcBef>
              <a:buClrTx/>
              <a:buFontTx/>
              <a:buNone/>
            </a:pPr>
            <a:fld id="{7B4E8C34-C87D-4400-A3E3-16DAA639E4E2}" type="slidenum">
              <a:rPr kumimoji="0" lang="ko-KR" altLang="en-US" sz="110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pPr algn="r" latinLnBrk="0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kumimoji="0" lang="en-US" altLang="ko-KR" sz="1100">
              <a:solidFill>
                <a:schemeClr val="tx1"/>
              </a:solidFill>
              <a:latin typeface="바탕" pitchFamily="18" charset="-127"/>
              <a:ea typeface="바탕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28763" y="217290"/>
            <a:ext cx="6121476" cy="6218013"/>
            <a:chOff x="715371" y="217290"/>
            <a:chExt cx="6630058" cy="6218013"/>
          </a:xfrm>
        </p:grpSpPr>
        <p:sp>
          <p:nvSpPr>
            <p:cNvPr id="68610" name="Rectangle 2"/>
            <p:cNvSpPr>
              <a:spLocks noChangeArrowheads="1"/>
            </p:cNvSpPr>
            <p:nvPr/>
          </p:nvSpPr>
          <p:spPr bwMode="black">
            <a:xfrm>
              <a:off x="851213" y="217290"/>
              <a:ext cx="5631611" cy="753642"/>
            </a:xfrm>
            <a:prstGeom prst="rect">
              <a:avLst/>
            </a:prstGeom>
            <a:solidFill>
              <a:srgbClr val="263BDA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r>
                <a:rPr kumimoji="0" lang="en-US" altLang="ko-KR" sz="2000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2800" b="1">
                  <a:ln w="18415" cmpd="sng">
                    <a:solidFill>
                      <a:srgbClr val="FFC000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Smart AppBook</a:t>
              </a:r>
              <a:r>
                <a:rPr lang="en-US" altLang="ko-KR" sz="2000" b="1">
                  <a:ln w="1841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 Digital </a:t>
              </a:r>
              <a:r>
                <a:rPr lang="en-US" altLang="ko-KR" sz="2000" b="1" smtClean="0">
                  <a:ln w="18415" cmpd="sng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Library</a:t>
              </a:r>
              <a:endParaRPr lang="ko-KR" altLang="en-US" sz="2000" b="1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endParaRPr>
            </a:p>
          </p:txBody>
        </p:sp>
        <p:sp>
          <p:nvSpPr>
            <p:cNvPr id="6147" name="직사각형 53"/>
            <p:cNvSpPr>
              <a:spLocks noChangeArrowheads="1"/>
            </p:cNvSpPr>
            <p:nvPr/>
          </p:nvSpPr>
          <p:spPr bwMode="auto">
            <a:xfrm>
              <a:off x="869866" y="1341439"/>
              <a:ext cx="5594307" cy="50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2000" dirty="0" err="1">
                  <a:solidFill>
                    <a:srgbClr val="0066FF"/>
                  </a:solidFill>
                  <a:latin typeface="맑은 고딕" pitchFamily="50" charset="-127"/>
                  <a:ea typeface="맑은 고딕" pitchFamily="50" charset="-127"/>
                </a:rPr>
                <a:t>스마트앱북</a:t>
              </a:r>
              <a:r>
                <a:rPr kumimoji="0" lang="en-US" altLang="ko-KR" sz="2000" dirty="0">
                  <a:solidFill>
                    <a:srgbClr val="0066FF"/>
                  </a:solidFill>
                  <a:latin typeface="맑은 고딕" pitchFamily="50" charset="-127"/>
                  <a:ea typeface="맑은 고딕" pitchFamily="50" charset="-127"/>
                </a:rPr>
                <a:t>(Smart App-Book) </a:t>
              </a:r>
              <a:r>
                <a:rPr kumimoji="0" lang="ko-KR" altLang="en-US" sz="2000" dirty="0" smtClean="0">
                  <a:solidFill>
                    <a:srgbClr val="333300"/>
                  </a:solidFill>
                  <a:latin typeface="맑은 고딕" pitchFamily="50" charset="-127"/>
                  <a:ea typeface="맑은 고딕" pitchFamily="50" charset="-127"/>
                </a:rPr>
                <a:t>전자도서관</a:t>
              </a:r>
              <a:r>
                <a:rPr kumimoji="0" lang="en-US" altLang="ko-KR" sz="2000" dirty="0" smtClean="0">
                  <a:solidFill>
                    <a:srgbClr val="333300"/>
                  </a:solidFill>
                  <a:latin typeface="맑은 고딕" pitchFamily="50" charset="-127"/>
                  <a:ea typeface="맑은 고딕" pitchFamily="50" charset="-127"/>
                </a:rPr>
                <a:t>?</a:t>
              </a:r>
              <a:endParaRPr kumimoji="0" lang="en-US" altLang="ko-KR" sz="2000" dirty="0">
                <a:solidFill>
                  <a:srgbClr val="3333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en-US" altLang="ko-KR" sz="2000" dirty="0">
                  <a:solidFill>
                    <a:srgbClr val="333300"/>
                  </a:solidFill>
                  <a:latin typeface="맑은 고딕" pitchFamily="50" charset="-127"/>
                  <a:ea typeface="맑은 고딕" pitchFamily="50" charset="-127"/>
                </a:rPr>
                <a:t> (Application-program-Book )</a:t>
              </a:r>
            </a:p>
          </p:txBody>
        </p:sp>
        <p:grpSp>
          <p:nvGrpSpPr>
            <p:cNvPr id="6149" name="그룹 127"/>
            <p:cNvGrpSpPr>
              <a:grpSpLocks/>
            </p:cNvGrpSpPr>
            <p:nvPr/>
          </p:nvGrpSpPr>
          <p:grpSpPr bwMode="auto">
            <a:xfrm>
              <a:off x="715371" y="2324100"/>
              <a:ext cx="3189881" cy="3500438"/>
              <a:chOff x="282575" y="1700213"/>
              <a:chExt cx="4457700" cy="4808537"/>
            </a:xfrm>
          </p:grpSpPr>
          <p:grpSp>
            <p:nvGrpSpPr>
              <p:cNvPr id="6185" name="그룹 41"/>
              <p:cNvGrpSpPr>
                <a:grpSpLocks/>
              </p:cNvGrpSpPr>
              <p:nvPr/>
            </p:nvGrpSpPr>
            <p:grpSpPr bwMode="auto">
              <a:xfrm>
                <a:off x="282575" y="1700213"/>
                <a:ext cx="3740150" cy="4616450"/>
                <a:chOff x="180317" y="980728"/>
                <a:chExt cx="3740150" cy="4616450"/>
              </a:xfrm>
            </p:grpSpPr>
            <p:pic>
              <p:nvPicPr>
                <p:cNvPr id="6192" name="그림 2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7494" t="3745" r="1961" b="10921"/>
                <a:stretch>
                  <a:fillRect/>
                </a:stretch>
              </p:blipFill>
              <p:spPr bwMode="auto">
                <a:xfrm>
                  <a:off x="180317" y="980728"/>
                  <a:ext cx="3740150" cy="46164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37" name="직사각형 136"/>
                <p:cNvSpPr/>
                <p:nvPr/>
              </p:nvSpPr>
              <p:spPr>
                <a:xfrm>
                  <a:off x="698477" y="1486660"/>
                  <a:ext cx="2738120" cy="3606947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kumimoji="0" lang="ko-KR" altLang="en-US">
                    <a:solidFill>
                      <a:srgbClr val="19426B"/>
                    </a:solidFill>
                    <a:latin typeface="Arial" pitchFamily="34" charset="0"/>
                    <a:ea typeface="굴림" pitchFamily="50" charset="-127"/>
                  </a:endParaRPr>
                </a:p>
              </p:txBody>
            </p:sp>
            <p:cxnSp>
              <p:nvCxnSpPr>
                <p:cNvPr id="138" name="직선 연결선 137"/>
                <p:cNvCxnSpPr/>
                <p:nvPr/>
              </p:nvCxnSpPr>
              <p:spPr>
                <a:xfrm>
                  <a:off x="878818" y="2489801"/>
                  <a:ext cx="2362200" cy="0"/>
                </a:xfrm>
                <a:prstGeom prst="line">
                  <a:avLst/>
                </a:prstGeom>
              </p:spPr>
              <p:style>
                <a:lnRef idx="2">
                  <a:schemeClr val="accent4"/>
                </a:lnRef>
                <a:fillRef idx="0">
                  <a:schemeClr val="accent4"/>
                </a:fillRef>
                <a:effectRef idx="1">
                  <a:schemeClr val="accent4"/>
                </a:effectRef>
                <a:fontRef idx="minor">
                  <a:schemeClr val="tx1"/>
                </a:fontRef>
              </p:style>
            </p:cxnSp>
            <p:grpSp>
              <p:nvGrpSpPr>
                <p:cNvPr id="6195" name="그룹 45"/>
                <p:cNvGrpSpPr>
                  <a:grpSpLocks/>
                </p:cNvGrpSpPr>
                <p:nvPr/>
              </p:nvGrpSpPr>
              <p:grpSpPr bwMode="auto">
                <a:xfrm>
                  <a:off x="864530" y="1688753"/>
                  <a:ext cx="2411412" cy="3244850"/>
                  <a:chOff x="862201" y="1711613"/>
                  <a:chExt cx="2411412" cy="3244850"/>
                </a:xfrm>
              </p:grpSpPr>
              <p:pic>
                <p:nvPicPr>
                  <p:cNvPr id="142" name="Picture 3" descr="\\Papaya\mediapool\jang\aaa\book21_course1530.jpg"/>
                  <p:cNvPicPr>
                    <a:picLocks noChangeAspect="1" noChangeArrowheads="1"/>
                  </p:cNvPicPr>
                  <p:nvPr/>
                </p:nvPicPr>
                <p:blipFill>
                  <a:blip r:embed="rId5"/>
                  <a:srcRect/>
                  <a:stretch>
                    <a:fillRect/>
                  </a:stretch>
                </p:blipFill>
                <p:spPr bwMode="auto">
                  <a:xfrm>
                    <a:off x="2149028" y="3398043"/>
                    <a:ext cx="480061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3" name="Picture 6" descr="\\Papaya\mediapool\jang\aaa\book21_course1697.jpg"/>
                  <p:cNvPicPr>
                    <a:picLocks noChangeAspect="1" noChangeArrowheads="1"/>
                  </p:cNvPicPr>
                  <p:nvPr/>
                </p:nvPicPr>
                <p:blipFill>
                  <a:blip r:embed="rId6"/>
                  <a:srcRect/>
                  <a:stretch>
                    <a:fillRect/>
                  </a:stretch>
                </p:blipFill>
                <p:spPr bwMode="auto">
                  <a:xfrm>
                    <a:off x="2794188" y="3398043"/>
                    <a:ext cx="480061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4" name="Picture 10" descr="\\Papaya\mediapool\jang\aaa\book21_course2133.jpg"/>
                  <p:cNvPicPr>
                    <a:picLocks noChangeAspect="1" noChangeArrowheads="1"/>
                  </p:cNvPicPr>
                  <p:nvPr/>
                </p:nvPicPr>
                <p:blipFill>
                  <a:blip r:embed="rId7"/>
                  <a:srcRect/>
                  <a:stretch>
                    <a:fillRect/>
                  </a:stretch>
                </p:blipFill>
                <p:spPr bwMode="auto">
                  <a:xfrm>
                    <a:off x="1506409" y="2567181"/>
                    <a:ext cx="480059" cy="71964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5" name="Picture 9" descr="\\Papaya\mediapool\jang\aaa\book21_course2012.jpg"/>
                  <p:cNvPicPr>
                    <a:picLocks noChangeAspect="1" noChangeArrowheads="1"/>
                  </p:cNvPicPr>
                  <p:nvPr/>
                </p:nvPicPr>
                <p:blipFill>
                  <a:blip r:embed="rId8"/>
                  <a:srcRect/>
                  <a:stretch>
                    <a:fillRect/>
                  </a:stretch>
                </p:blipFill>
                <p:spPr bwMode="auto">
                  <a:xfrm>
                    <a:off x="861249" y="3398043"/>
                    <a:ext cx="480059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6" name="Picture 11" descr="\\Papaya\mediapool\jang\aaa\book21_course2138.jpg"/>
                  <p:cNvPicPr>
                    <a:picLocks noChangeAspect="1" noChangeArrowheads="1"/>
                  </p:cNvPicPr>
                  <p:nvPr/>
                </p:nvPicPr>
                <p:blipFill>
                  <a:blip r:embed="rId9"/>
                  <a:srcRect/>
                  <a:stretch>
                    <a:fillRect/>
                  </a:stretch>
                </p:blipFill>
                <p:spPr bwMode="auto">
                  <a:xfrm>
                    <a:off x="2149028" y="2567181"/>
                    <a:ext cx="480061" cy="71964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7" name="Picture 12" descr="\\Papaya\mediapool\jang\aaa\book21_course2253.jpg"/>
                  <p:cNvPicPr>
                    <a:picLocks noChangeAspect="1" noChangeArrowheads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2149028" y="4235447"/>
                    <a:ext cx="480061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8" name="Picture 13" descr="\\Papaya\mediapool\jang\aaa\book21_course2614.jpg"/>
                  <p:cNvPicPr>
                    <a:picLocks noChangeAspect="1" noChangeArrowheads="1"/>
                  </p:cNvPicPr>
                  <p:nvPr/>
                </p:nvPicPr>
                <p:blipFill>
                  <a:blip r:embed="rId11"/>
                  <a:srcRect/>
                  <a:stretch>
                    <a:fillRect/>
                  </a:stretch>
                </p:blipFill>
                <p:spPr bwMode="auto">
                  <a:xfrm>
                    <a:off x="1506409" y="4235447"/>
                    <a:ext cx="480059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49" name="Picture 14" descr="\\Papaya\mediapool\jang\aaa\book21_course3096.jpg"/>
                  <p:cNvPicPr>
                    <a:picLocks noChangeAspect="1" noChangeArrowheads="1"/>
                  </p:cNvPicPr>
                  <p:nvPr/>
                </p:nvPicPr>
                <p:blipFill>
                  <a:blip r:embed="rId12"/>
                  <a:srcRect/>
                  <a:stretch>
                    <a:fillRect/>
                  </a:stretch>
                </p:blipFill>
                <p:spPr bwMode="auto">
                  <a:xfrm>
                    <a:off x="2794188" y="2567181"/>
                    <a:ext cx="480061" cy="71964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0" name="Picture 15" descr="\\Papaya\mediapool\jang\aaa\book21_course3110.jpg"/>
                  <p:cNvPicPr>
                    <a:picLocks noChangeAspect="1" noChangeArrowheads="1"/>
                  </p:cNvPicPr>
                  <p:nvPr/>
                </p:nvPicPr>
                <p:blipFill>
                  <a:blip r:embed="rId13"/>
                  <a:srcRect/>
                  <a:stretch>
                    <a:fillRect/>
                  </a:stretch>
                </p:blipFill>
                <p:spPr bwMode="auto">
                  <a:xfrm>
                    <a:off x="1506409" y="1712330"/>
                    <a:ext cx="480059" cy="72182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1" name="Picture 16" descr="\\Papaya\mediapool\jang\aaa\book21_course3910.jpg"/>
                  <p:cNvPicPr>
                    <a:picLocks noChangeAspect="1" noChangeArrowheads="1"/>
                  </p:cNvPicPr>
                  <p:nvPr/>
                </p:nvPicPr>
                <p:blipFill>
                  <a:blip r:embed="rId14"/>
                  <a:srcRect/>
                  <a:stretch>
                    <a:fillRect/>
                  </a:stretch>
                </p:blipFill>
                <p:spPr bwMode="auto">
                  <a:xfrm>
                    <a:off x="861249" y="4235447"/>
                    <a:ext cx="480059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2" name="Picture 17" descr="\\Papaya\mediapool\jang\aaa\book21_course3963.jpg"/>
                  <p:cNvPicPr>
                    <a:picLocks noChangeAspect="1" noChangeArrowheads="1"/>
                  </p:cNvPicPr>
                  <p:nvPr/>
                </p:nvPicPr>
                <p:blipFill>
                  <a:blip r:embed="rId15"/>
                  <a:srcRect/>
                  <a:stretch>
                    <a:fillRect/>
                  </a:stretch>
                </p:blipFill>
                <p:spPr bwMode="auto">
                  <a:xfrm>
                    <a:off x="2794188" y="4235447"/>
                    <a:ext cx="480061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3" name="Picture 19" descr="\\Papaya\mediapool\jang\aaa\book21_course4132.jpg"/>
                  <p:cNvPicPr>
                    <a:picLocks noChangeAspect="1" noChangeArrowheads="1"/>
                  </p:cNvPicPr>
                  <p:nvPr/>
                </p:nvPicPr>
                <p:blipFill>
                  <a:blip r:embed="rId16"/>
                  <a:srcRect/>
                  <a:stretch>
                    <a:fillRect/>
                  </a:stretch>
                </p:blipFill>
                <p:spPr bwMode="auto">
                  <a:xfrm>
                    <a:off x="1506409" y="3398043"/>
                    <a:ext cx="480059" cy="721826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4" name="Picture 22" descr="\\Papaya\mediapool\jang\aaa\book21_course4592.jpg"/>
                  <p:cNvPicPr>
                    <a:picLocks noChangeAspect="1" noChangeArrowheads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861249" y="2567181"/>
                    <a:ext cx="480059" cy="71964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5" name="Picture 23" descr="\\Papaya\mediapool\jang\aaa\book21_course4848.jpg"/>
                  <p:cNvPicPr>
                    <a:picLocks noChangeAspect="1" noChangeArrowheads="1"/>
                  </p:cNvPicPr>
                  <p:nvPr/>
                </p:nvPicPr>
                <p:blipFill>
                  <a:blip r:embed="rId18"/>
                  <a:srcRect/>
                  <a:stretch>
                    <a:fillRect/>
                  </a:stretch>
                </p:blipFill>
                <p:spPr bwMode="auto">
                  <a:xfrm>
                    <a:off x="2794188" y="1712330"/>
                    <a:ext cx="480061" cy="72182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6" name="Picture 25" descr="\\Papaya\mediapool\jang\aaa\book21_course5537.jpg"/>
                  <p:cNvPicPr>
                    <a:picLocks noChangeAspect="1" noChangeArrowheads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149028" y="1712330"/>
                    <a:ext cx="480061" cy="72182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  <p:pic>
                <p:nvPicPr>
                  <p:cNvPr id="157" name="Picture 26" descr="\\Papaya\mediapool\jang\aaa\book21_course5654.jpg"/>
                  <p:cNvPicPr>
                    <a:picLocks noChangeAspect="1" noChangeArrowheads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861249" y="1712330"/>
                    <a:ext cx="480059" cy="721825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extLst/>
                </p:spPr>
              </p:pic>
            </p:grpSp>
            <p:cxnSp>
              <p:nvCxnSpPr>
                <p:cNvPr id="140" name="직선 연결선 139"/>
                <p:cNvCxnSpPr/>
                <p:nvPr/>
              </p:nvCxnSpPr>
              <p:spPr>
                <a:xfrm>
                  <a:off x="878818" y="3333749"/>
                  <a:ext cx="2362200" cy="0"/>
                </a:xfrm>
                <a:prstGeom prst="line">
                  <a:avLst/>
                </a:prstGeom>
              </p:spPr>
              <p:style>
                <a:lnRef idx="2">
                  <a:schemeClr val="accent4"/>
                </a:lnRef>
                <a:fillRef idx="0">
                  <a:schemeClr val="accent4"/>
                </a:fillRef>
                <a:effectRef idx="1">
                  <a:schemeClr val="accent4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직선 연결선 140"/>
                <p:cNvCxnSpPr/>
                <p:nvPr/>
              </p:nvCxnSpPr>
              <p:spPr>
                <a:xfrm>
                  <a:off x="878818" y="4171154"/>
                  <a:ext cx="2362200" cy="0"/>
                </a:xfrm>
                <a:prstGeom prst="line">
                  <a:avLst/>
                </a:prstGeom>
              </p:spPr>
              <p:style>
                <a:lnRef idx="2">
                  <a:schemeClr val="accent4"/>
                </a:lnRef>
                <a:fillRef idx="0">
                  <a:schemeClr val="accent4"/>
                </a:fillRef>
                <a:effectRef idx="1">
                  <a:schemeClr val="accent4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6186" name="Picture 32" descr="C:\Documents and Settings\user\바탕 화면\이미지\오토잉글리쉬\회사\카드북광고\카드북여행5.png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8475" y="4043363"/>
                <a:ext cx="1265238" cy="24653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1" name="그림 130"/>
              <p:cNvPicPr>
                <a:picLocks noChangeAspect="1"/>
              </p:cNvPicPr>
              <p:nvPr/>
            </p:nvPicPr>
            <p:blipFill>
              <a:blip r:embed="rId22" cstate="print">
                <a:extLst/>
              </a:blip>
              <a:stretch>
                <a:fillRect/>
              </a:stretch>
            </p:blipFill>
            <p:spPr>
              <a:xfrm>
                <a:off x="609484" y="4480150"/>
                <a:ext cx="1050247" cy="1575370"/>
              </a:xfrm>
              <a:prstGeom prst="roundRect">
                <a:avLst>
                  <a:gd name="adj" fmla="val 6553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cxnSp>
            <p:nvCxnSpPr>
              <p:cNvPr id="132" name="직선 연결선 131"/>
              <p:cNvCxnSpPr/>
              <p:nvPr/>
            </p:nvCxnSpPr>
            <p:spPr bwMode="auto">
              <a:xfrm flipV="1">
                <a:off x="4074795" y="3586556"/>
                <a:ext cx="665480" cy="558270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직선 연결선 132"/>
              <p:cNvCxnSpPr/>
              <p:nvPr/>
            </p:nvCxnSpPr>
            <p:spPr bwMode="auto">
              <a:xfrm>
                <a:off x="4074795" y="4620227"/>
                <a:ext cx="665480" cy="0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직선 연결선 133"/>
              <p:cNvCxnSpPr/>
              <p:nvPr/>
            </p:nvCxnSpPr>
            <p:spPr bwMode="auto">
              <a:xfrm rot="5400000" flipH="1" flipV="1">
                <a:off x="3846491" y="2562111"/>
                <a:ext cx="959527" cy="609600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직선 연결선 134"/>
              <p:cNvCxnSpPr/>
              <p:nvPr/>
            </p:nvCxnSpPr>
            <p:spPr bwMode="auto">
              <a:xfrm rot="16200000" flipH="1">
                <a:off x="4048711" y="5239473"/>
                <a:ext cx="608426" cy="556259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50" name="그룹 157"/>
            <p:cNvGrpSpPr>
              <a:grpSpLocks/>
            </p:cNvGrpSpPr>
            <p:nvPr/>
          </p:nvGrpSpPr>
          <p:grpSpPr bwMode="auto">
            <a:xfrm>
              <a:off x="3714752" y="2151693"/>
              <a:ext cx="3630677" cy="4283610"/>
              <a:chOff x="4740271" y="2409827"/>
              <a:chExt cx="3735847" cy="4057744"/>
            </a:xfrm>
          </p:grpSpPr>
          <p:grpSp>
            <p:nvGrpSpPr>
              <p:cNvPr id="6169" name="Group 31"/>
              <p:cNvGrpSpPr>
                <a:grpSpLocks/>
              </p:cNvGrpSpPr>
              <p:nvPr/>
            </p:nvGrpSpPr>
            <p:grpSpPr bwMode="auto">
              <a:xfrm>
                <a:off x="4740289" y="2409827"/>
                <a:ext cx="3730632" cy="1003300"/>
                <a:chOff x="3335" y="2092"/>
                <a:chExt cx="2350" cy="632"/>
              </a:xfrm>
            </p:grpSpPr>
            <p:sp>
              <p:nvSpPr>
                <p:cNvPr id="172" name="직사각형 171"/>
                <p:cNvSpPr/>
                <p:nvPr/>
              </p:nvSpPr>
              <p:spPr>
                <a:xfrm>
                  <a:off x="3522" y="2092"/>
                  <a:ext cx="2163" cy="202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통합</a:t>
                  </a:r>
                  <a:r>
                    <a:rPr kumimoji="0" lang="en-US" altLang="ko-KR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:</a:t>
                  </a: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이러닝</a:t>
                  </a:r>
                  <a:r>
                    <a:rPr kumimoji="0" lang="en-US" altLang="ko-KR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+</a:t>
                  </a: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오디오전자책</a:t>
                  </a:r>
                  <a:endParaRPr kumimoji="0" lang="ko-KR" altLang="en-US" sz="1600" b="1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2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73" name="직사각형 172"/>
                <p:cNvSpPr/>
                <p:nvPr/>
              </p:nvSpPr>
              <p:spPr>
                <a:xfrm>
                  <a:off x="3335" y="2108"/>
                  <a:ext cx="219" cy="233"/>
                </a:xfrm>
                <a:prstGeom prst="rect">
                  <a:avLst/>
                </a:prstGeom>
                <a:solidFill>
                  <a:srgbClr val="ED7D3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rIns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600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01</a:t>
                  </a:r>
                  <a:endParaRPr kumimoji="0" lang="ko-KR" altLang="en-US" sz="1600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74" name="직사각형 173"/>
                <p:cNvSpPr/>
                <p:nvPr/>
              </p:nvSpPr>
              <p:spPr>
                <a:xfrm>
                  <a:off x="3520" y="2272"/>
                  <a:ext cx="2091" cy="452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재미있고 유익한 컨텐츠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!</a:t>
                  </a:r>
                </a:p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이러닝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/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오디오북전자책을 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APP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대출 방식의 서비스로 이용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</p:grpSp>
          <p:grpSp>
            <p:nvGrpSpPr>
              <p:cNvPr id="6170" name="그룹 123"/>
              <p:cNvGrpSpPr>
                <a:grpSpLocks/>
              </p:cNvGrpSpPr>
              <p:nvPr/>
            </p:nvGrpSpPr>
            <p:grpSpPr bwMode="auto">
              <a:xfrm>
                <a:off x="4740271" y="3453802"/>
                <a:ext cx="3611516" cy="784506"/>
                <a:chOff x="4346426" y="2683886"/>
                <a:chExt cx="3611596" cy="783579"/>
              </a:xfrm>
            </p:grpSpPr>
            <p:sp>
              <p:nvSpPr>
                <p:cNvPr id="169" name="직사각형 168"/>
                <p:cNvSpPr/>
                <p:nvPr/>
              </p:nvSpPr>
              <p:spPr>
                <a:xfrm>
                  <a:off x="4730731" y="2683886"/>
                  <a:ext cx="2588355" cy="3203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다양한 </a:t>
                  </a:r>
                  <a:r>
                    <a:rPr lang="en-US" altLang="ko-KR" sz="1600" b="1" spc="-100" smtClean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5,0</a:t>
                  </a:r>
                  <a:r>
                    <a:rPr kumimoji="0" lang="en-US" altLang="ko-KR" sz="1600" b="1" spc="-100" smtClean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00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여종 </a:t>
                  </a:r>
                  <a:r>
                    <a:rPr kumimoji="0" lang="ko-KR" altLang="en-US" sz="1600" b="1" spc="-100" dirty="0" err="1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앱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kumimoji="0" lang="ko-KR" altLang="en-US" sz="1600" b="1" spc="-100" dirty="0" err="1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컨텐츠</a:t>
                  </a:r>
                  <a:endParaRPr kumimoji="0" lang="ko-KR" altLang="en-US" sz="1600" b="1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70" name="직사각형 169"/>
                <p:cNvSpPr/>
                <p:nvPr/>
              </p:nvSpPr>
              <p:spPr>
                <a:xfrm>
                  <a:off x="4346426" y="2700729"/>
                  <a:ext cx="348316" cy="292811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rIns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600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02</a:t>
                  </a:r>
                  <a:endParaRPr kumimoji="0" lang="ko-KR" altLang="en-US" sz="1600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71" name="직사각형 170"/>
                <p:cNvSpPr/>
                <p:nvPr/>
              </p:nvSpPr>
              <p:spPr>
                <a:xfrm>
                  <a:off x="4640468" y="2960763"/>
                  <a:ext cx="3317554" cy="506702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어학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 I T</a:t>
                  </a:r>
                  <a:r>
                    <a:rPr kumimoji="0" lang="en-US" altLang="ko-KR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 </a:t>
                  </a:r>
                  <a:r>
                    <a:rPr kumimoji="0" lang="ko-KR" altLang="en-US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취업</a:t>
                  </a:r>
                  <a:r>
                    <a:rPr kumimoji="0" lang="en-US" altLang="ko-KR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오디오북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200" spc="-100" dirty="0" err="1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전자책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등 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다양한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분야의 </a:t>
                  </a:r>
                  <a:r>
                    <a:rPr kumimoji="0" lang="ko-KR" altLang="en-US" sz="1200" spc="-100" dirty="0" err="1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컨텐츠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제공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</p:grpSp>
          <p:grpSp>
            <p:nvGrpSpPr>
              <p:cNvPr id="6171" name="그룹 123"/>
              <p:cNvGrpSpPr>
                <a:grpSpLocks/>
              </p:cNvGrpSpPr>
              <p:nvPr/>
            </p:nvGrpSpPr>
            <p:grpSpPr bwMode="auto">
              <a:xfrm>
                <a:off x="4740279" y="4449773"/>
                <a:ext cx="3626674" cy="795273"/>
                <a:chOff x="4346427" y="2643261"/>
                <a:chExt cx="3626750" cy="794482"/>
              </a:xfrm>
            </p:grpSpPr>
            <p:sp>
              <p:nvSpPr>
                <p:cNvPr id="166" name="직사각형 165"/>
                <p:cNvSpPr/>
                <p:nvPr/>
              </p:nvSpPr>
              <p:spPr>
                <a:xfrm>
                  <a:off x="4764205" y="2643261"/>
                  <a:ext cx="2781250" cy="320389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600" b="1" spc="-100" dirty="0" err="1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모바일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kumimoji="0" lang="ko-KR" altLang="en-US" sz="1600" b="1" spc="-100" dirty="0" err="1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앱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최적화</a:t>
                  </a:r>
                </a:p>
              </p:txBody>
            </p:sp>
            <p:sp>
              <p:nvSpPr>
                <p:cNvPr id="167" name="직사각형 166"/>
                <p:cNvSpPr/>
                <p:nvPr/>
              </p:nvSpPr>
              <p:spPr>
                <a:xfrm>
                  <a:off x="4346427" y="2700728"/>
                  <a:ext cx="348315" cy="388513"/>
                </a:xfrm>
                <a:prstGeom prst="rect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rIns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600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03</a:t>
                  </a:r>
                  <a:endParaRPr kumimoji="0" lang="ko-KR" altLang="en-US" sz="1600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68" name="직사각형 167"/>
                <p:cNvSpPr/>
                <p:nvPr/>
              </p:nvSpPr>
              <p:spPr>
                <a:xfrm>
                  <a:off x="4655624" y="2930953"/>
                  <a:ext cx="3317553" cy="506790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  앱을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통한 </a:t>
                  </a:r>
                  <a:r>
                    <a:rPr kumimoji="0" lang="ko-KR" altLang="en-US" sz="1200" spc="-100" dirty="0" err="1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태블릿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PC, </a:t>
                  </a:r>
                  <a:r>
                    <a:rPr kumimoji="0" lang="ko-KR" altLang="en-US" sz="1200" spc="-100" dirty="0" err="1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스마트폰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kumimoji="0" lang="ko-KR" altLang="en-US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연동과 </a:t>
                  </a:r>
                  <a:endParaRPr kumimoji="0" lang="en-US" altLang="ko-KR" sz="1200" spc="-100" smtClean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ko-KR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</a:t>
                  </a:r>
                  <a:r>
                    <a:rPr lang="en-US" altLang="ko-KR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  </a:t>
                  </a: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최적화된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이용 환경 제공 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</p:grpSp>
          <p:grpSp>
            <p:nvGrpSpPr>
              <p:cNvPr id="6172" name="그룹 123"/>
              <p:cNvGrpSpPr>
                <a:grpSpLocks/>
              </p:cNvGrpSpPr>
              <p:nvPr/>
            </p:nvGrpSpPr>
            <p:grpSpPr bwMode="auto">
              <a:xfrm>
                <a:off x="4740272" y="5448663"/>
                <a:ext cx="3735846" cy="1018908"/>
                <a:chOff x="4346426" y="2642028"/>
                <a:chExt cx="3735930" cy="1017894"/>
              </a:xfrm>
            </p:grpSpPr>
            <p:sp>
              <p:nvSpPr>
                <p:cNvPr id="163" name="직사각형 162"/>
                <p:cNvSpPr/>
                <p:nvPr/>
              </p:nvSpPr>
              <p:spPr>
                <a:xfrm>
                  <a:off x="4710870" y="2642028"/>
                  <a:ext cx="2360728" cy="55339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오감체험</a:t>
                  </a: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</a:t>
                  </a:r>
                  <a:r>
                    <a:rPr kumimoji="0" lang="ko-KR" altLang="en-US" sz="1600" b="1" spc="-100" smtClean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2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에듀테이먼트</a:t>
                  </a:r>
                  <a:endParaRPr kumimoji="0" lang="en-US" altLang="ko-KR" sz="1600" b="1" spc="-100" smtClean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2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600" b="1" spc="-100" smtClean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읽고</a:t>
                  </a:r>
                  <a:r>
                    <a:rPr kumimoji="0" lang="en-US" altLang="ko-KR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듣고</a:t>
                  </a:r>
                  <a:r>
                    <a:rPr kumimoji="0" lang="en-US" altLang="ko-KR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학습</a:t>
                  </a:r>
                  <a:r>
                    <a:rPr kumimoji="0" lang="en-US" altLang="ko-KR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600" b="1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시험</a:t>
                  </a:r>
                  <a:r>
                    <a:rPr kumimoji="0" lang="en-US" altLang="ko-KR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</a:t>
                  </a:r>
                  <a:r>
                    <a:rPr kumimoji="0" lang="ko-KR" altLang="en-US" sz="1600" b="1" spc="-10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게임</a:t>
                  </a:r>
                  <a:endParaRPr kumimoji="0" lang="ko-KR" altLang="en-US" sz="1600" b="1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64" name="직사각형 163"/>
                <p:cNvSpPr/>
                <p:nvPr/>
              </p:nvSpPr>
              <p:spPr>
                <a:xfrm>
                  <a:off x="4346426" y="2700728"/>
                  <a:ext cx="348315" cy="346589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rIns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 sz="1600" spc="-100" dirty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effectLst>
                        <a:outerShdw blurRad="635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04</a:t>
                  </a:r>
                  <a:endParaRPr kumimoji="0" lang="ko-KR" altLang="en-US" sz="1600" spc="-1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63500" algn="ctr" rotWithShape="0">
                        <a:prstClr val="black">
                          <a:alpha val="40000"/>
                        </a:prst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</p:txBody>
            </p:sp>
            <p:sp>
              <p:nvSpPr>
                <p:cNvPr id="165" name="직사각형 164"/>
                <p:cNvSpPr/>
                <p:nvPr/>
              </p:nvSpPr>
              <p:spPr>
                <a:xfrm>
                  <a:off x="4764800" y="3153134"/>
                  <a:ext cx="3317556" cy="506788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   텍스트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이미지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동영상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,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오디오등의 </a:t>
                  </a:r>
                  <a:endParaRPr kumimoji="0" lang="en-US" altLang="ko-KR" sz="1200" spc="-100" dirty="0">
                    <a:ln>
                      <a:solidFill>
                        <a:prstClr val="black">
                          <a:alpha val="5000"/>
                        </a:prst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Droid Sans Fallback" pitchFamily="50" charset="-127"/>
                    <a:ea typeface="Droid Sans Fallback" pitchFamily="50" charset="-127"/>
                  </a:endParaRPr>
                </a:p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     다양한 </a:t>
                  </a:r>
                  <a:r>
                    <a:rPr kumimoji="0" lang="ko-KR" altLang="en-US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멀티미디어를 </a:t>
                  </a:r>
                  <a:r>
                    <a:rPr kumimoji="0" lang="ko-KR" altLang="en-US" sz="1200" spc="-10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융합 </a:t>
                  </a:r>
                  <a:r>
                    <a:rPr kumimoji="0" lang="en-US" altLang="ko-KR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~*</a:t>
                  </a:r>
                  <a:r>
                    <a:rPr kumimoji="0" lang="ko-KR" altLang="en-US" sz="1200" spc="-100" smtClean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학습효과 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rgbClr val="0066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UP</a:t>
                  </a:r>
                  <a:r>
                    <a:rPr kumimoji="0" lang="en-US" altLang="ko-KR" sz="1200" spc="-100" dirty="0">
                      <a:ln>
                        <a:solidFill>
                          <a:prstClr val="black">
                            <a:alpha val="5000"/>
                          </a:prstClr>
                        </a:solidFill>
                      </a:ln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Droid Sans Fallback" pitchFamily="50" charset="-127"/>
                      <a:ea typeface="Droid Sans Fallback" pitchFamily="50" charset="-127"/>
                    </a:rPr>
                    <a:t>!</a:t>
                  </a:r>
                </a:p>
              </p:txBody>
            </p:sp>
          </p:grpSp>
        </p:grpSp>
      </p:grpSp>
      <p:grpSp>
        <p:nvGrpSpPr>
          <p:cNvPr id="72" name="그룹 71"/>
          <p:cNvGrpSpPr/>
          <p:nvPr/>
        </p:nvGrpSpPr>
        <p:grpSpPr>
          <a:xfrm>
            <a:off x="6240114" y="313899"/>
            <a:ext cx="5460654" cy="6121404"/>
            <a:chOff x="900114" y="1411387"/>
            <a:chExt cx="7453311" cy="5057676"/>
          </a:xfrm>
        </p:grpSpPr>
        <p:grpSp>
          <p:nvGrpSpPr>
            <p:cNvPr id="73" name="그룹 29"/>
            <p:cNvGrpSpPr>
              <a:grpSpLocks/>
            </p:cNvGrpSpPr>
            <p:nvPr/>
          </p:nvGrpSpPr>
          <p:grpSpPr bwMode="auto">
            <a:xfrm>
              <a:off x="1497013" y="3000375"/>
              <a:ext cx="5402262" cy="3468688"/>
              <a:chOff x="1497608" y="2884488"/>
              <a:chExt cx="5401667" cy="3584818"/>
            </a:xfrm>
          </p:grpSpPr>
          <p:sp>
            <p:nvSpPr>
              <p:cNvPr id="83" name="AutoShape 4"/>
              <p:cNvSpPr>
                <a:spLocks noChangeArrowheads="1"/>
              </p:cNvSpPr>
              <p:nvPr/>
            </p:nvSpPr>
            <p:spPr bwMode="auto">
              <a:xfrm>
                <a:off x="4337050" y="4122738"/>
                <a:ext cx="398463" cy="546100"/>
              </a:xfrm>
              <a:prstGeom prst="downArrow">
                <a:avLst>
                  <a:gd name="adj1" fmla="val 50000"/>
                  <a:gd name="adj2" fmla="val 34263"/>
                </a:avLst>
              </a:prstGeom>
              <a:gradFill rotWithShape="1">
                <a:gsLst>
                  <a:gs pos="0">
                    <a:srgbClr val="EBEBFF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miter lim="800000"/>
                <a:headEnd/>
                <a:tailEnd/>
              </a:ln>
              <a:scene3d>
                <a:camera prst="legacyObliqueBottom"/>
                <a:lightRig rig="legacyFlat3" dir="b"/>
              </a:scene3d>
              <a:sp3d extrusionH="61900" prstMaterial="legacyMatte">
                <a:bevelT w="13500" h="13500" prst="angle"/>
                <a:bevelB w="13500" h="13500" prst="angle"/>
                <a:extrusionClr>
                  <a:srgbClr val="CEE3F6"/>
                </a:extrusionClr>
              </a:sp3d>
            </p:spPr>
            <p:txBody>
              <a:bodyPr wrap="none" anchor="ctr">
                <a:flatTx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84" name="Freeform 6"/>
              <p:cNvSpPr>
                <a:spLocks/>
              </p:cNvSpPr>
              <p:nvPr/>
            </p:nvSpPr>
            <p:spPr bwMode="auto">
              <a:xfrm rot="3358249" flipH="1" flipV="1">
                <a:off x="3800475" y="4048125"/>
                <a:ext cx="328613" cy="747713"/>
              </a:xfrm>
              <a:custGeom>
                <a:avLst/>
                <a:gdLst>
                  <a:gd name="T0" fmla="*/ 2147483647 w 440"/>
                  <a:gd name="T1" fmla="*/ 2147483647 h 329"/>
                  <a:gd name="T2" fmla="*/ 2147483647 w 440"/>
                  <a:gd name="T3" fmla="*/ 2147483647 h 329"/>
                  <a:gd name="T4" fmla="*/ 2147483647 w 440"/>
                  <a:gd name="T5" fmla="*/ 2147483647 h 329"/>
                  <a:gd name="T6" fmla="*/ 2147483647 w 440"/>
                  <a:gd name="T7" fmla="*/ 2147483647 h 329"/>
                  <a:gd name="T8" fmla="*/ 2147483647 w 440"/>
                  <a:gd name="T9" fmla="*/ 2147483647 h 329"/>
                  <a:gd name="T10" fmla="*/ 2147483647 w 440"/>
                  <a:gd name="T11" fmla="*/ 2147483647 h 329"/>
                  <a:gd name="T12" fmla="*/ 2147483647 w 440"/>
                  <a:gd name="T13" fmla="*/ 2147483647 h 329"/>
                  <a:gd name="T14" fmla="*/ 2147483647 w 440"/>
                  <a:gd name="T15" fmla="*/ 2147483647 h 329"/>
                  <a:gd name="T16" fmla="*/ 2147483647 w 440"/>
                  <a:gd name="T17" fmla="*/ 2147483647 h 329"/>
                  <a:gd name="T18" fmla="*/ 2147483647 w 440"/>
                  <a:gd name="T19" fmla="*/ 2147483647 h 329"/>
                  <a:gd name="T20" fmla="*/ 2147483647 w 440"/>
                  <a:gd name="T21" fmla="*/ 2147483647 h 329"/>
                  <a:gd name="T22" fmla="*/ 2147483647 w 440"/>
                  <a:gd name="T23" fmla="*/ 2147483647 h 329"/>
                  <a:gd name="T24" fmla="*/ 2147483647 w 440"/>
                  <a:gd name="T25" fmla="*/ 2147483647 h 329"/>
                  <a:gd name="T26" fmla="*/ 2147483647 w 440"/>
                  <a:gd name="T27" fmla="*/ 2147483647 h 329"/>
                  <a:gd name="T28" fmla="*/ 2147483647 w 440"/>
                  <a:gd name="T29" fmla="*/ 2147483647 h 329"/>
                  <a:gd name="T30" fmla="*/ 2147483647 w 440"/>
                  <a:gd name="T31" fmla="*/ 2147483647 h 329"/>
                  <a:gd name="T32" fmla="*/ 2147483647 w 440"/>
                  <a:gd name="T33" fmla="*/ 2147483647 h 329"/>
                  <a:gd name="T34" fmla="*/ 2147483647 w 440"/>
                  <a:gd name="T35" fmla="*/ 2147483647 h 329"/>
                  <a:gd name="T36" fmla="*/ 2147483647 w 440"/>
                  <a:gd name="T37" fmla="*/ 2147483647 h 329"/>
                  <a:gd name="T38" fmla="*/ 2147483647 w 440"/>
                  <a:gd name="T39" fmla="*/ 2147483647 h 329"/>
                  <a:gd name="T40" fmla="*/ 2147483647 w 440"/>
                  <a:gd name="T41" fmla="*/ 2147483647 h 329"/>
                  <a:gd name="T42" fmla="*/ 2147483647 w 440"/>
                  <a:gd name="T43" fmla="*/ 2147483647 h 329"/>
                  <a:gd name="T44" fmla="*/ 2147483647 w 440"/>
                  <a:gd name="T45" fmla="*/ 2147483647 h 329"/>
                  <a:gd name="T46" fmla="*/ 2147483647 w 440"/>
                  <a:gd name="T47" fmla="*/ 2147483647 h 329"/>
                  <a:gd name="T48" fmla="*/ 2147483647 w 440"/>
                  <a:gd name="T49" fmla="*/ 2147483647 h 329"/>
                  <a:gd name="T50" fmla="*/ 2147483647 w 440"/>
                  <a:gd name="T51" fmla="*/ 2147483647 h 329"/>
                  <a:gd name="T52" fmla="*/ 2147483647 w 440"/>
                  <a:gd name="T53" fmla="*/ 2147483647 h 329"/>
                  <a:gd name="T54" fmla="*/ 2147483647 w 440"/>
                  <a:gd name="T55" fmla="*/ 2147483647 h 329"/>
                  <a:gd name="T56" fmla="*/ 2147483647 w 440"/>
                  <a:gd name="T57" fmla="*/ 2147483647 h 329"/>
                  <a:gd name="T58" fmla="*/ 2147483647 w 440"/>
                  <a:gd name="T59" fmla="*/ 2147483647 h 329"/>
                  <a:gd name="T60" fmla="*/ 2147483647 w 440"/>
                  <a:gd name="T61" fmla="*/ 2147483647 h 329"/>
                  <a:gd name="T62" fmla="*/ 2147483647 w 440"/>
                  <a:gd name="T63" fmla="*/ 2147483647 h 329"/>
                  <a:gd name="T64" fmla="*/ 2147483647 w 440"/>
                  <a:gd name="T65" fmla="*/ 2147483647 h 329"/>
                  <a:gd name="T66" fmla="*/ 2147483647 w 440"/>
                  <a:gd name="T67" fmla="*/ 2147483647 h 329"/>
                  <a:gd name="T68" fmla="*/ 2147483647 w 440"/>
                  <a:gd name="T69" fmla="*/ 0 h 329"/>
                  <a:gd name="T70" fmla="*/ 0 w 440"/>
                  <a:gd name="T71" fmla="*/ 2147483647 h 329"/>
                  <a:gd name="T72" fmla="*/ 2147483647 w 440"/>
                  <a:gd name="T73" fmla="*/ 2147483647 h 32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440"/>
                  <a:gd name="T112" fmla="*/ 0 h 329"/>
                  <a:gd name="T113" fmla="*/ 440 w 440"/>
                  <a:gd name="T114" fmla="*/ 329 h 32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440" h="329">
                    <a:moveTo>
                      <a:pt x="61" y="52"/>
                    </a:moveTo>
                    <a:lnTo>
                      <a:pt x="60" y="66"/>
                    </a:lnTo>
                    <a:lnTo>
                      <a:pt x="57" y="87"/>
                    </a:lnTo>
                    <a:lnTo>
                      <a:pt x="58" y="109"/>
                    </a:lnTo>
                    <a:lnTo>
                      <a:pt x="64" y="129"/>
                    </a:lnTo>
                    <a:lnTo>
                      <a:pt x="71" y="151"/>
                    </a:lnTo>
                    <a:lnTo>
                      <a:pt x="84" y="169"/>
                    </a:lnTo>
                    <a:lnTo>
                      <a:pt x="98" y="192"/>
                    </a:lnTo>
                    <a:lnTo>
                      <a:pt x="117" y="210"/>
                    </a:lnTo>
                    <a:lnTo>
                      <a:pt x="142" y="228"/>
                    </a:lnTo>
                    <a:lnTo>
                      <a:pt x="166" y="246"/>
                    </a:lnTo>
                    <a:lnTo>
                      <a:pt x="198" y="260"/>
                    </a:lnTo>
                    <a:lnTo>
                      <a:pt x="226" y="277"/>
                    </a:lnTo>
                    <a:lnTo>
                      <a:pt x="263" y="287"/>
                    </a:lnTo>
                    <a:lnTo>
                      <a:pt x="301" y="300"/>
                    </a:lnTo>
                    <a:lnTo>
                      <a:pt x="339" y="310"/>
                    </a:lnTo>
                    <a:lnTo>
                      <a:pt x="382" y="319"/>
                    </a:lnTo>
                    <a:lnTo>
                      <a:pt x="422" y="328"/>
                    </a:lnTo>
                    <a:lnTo>
                      <a:pt x="439" y="328"/>
                    </a:lnTo>
                    <a:lnTo>
                      <a:pt x="383" y="316"/>
                    </a:lnTo>
                    <a:lnTo>
                      <a:pt x="349" y="308"/>
                    </a:lnTo>
                    <a:lnTo>
                      <a:pt x="316" y="294"/>
                    </a:lnTo>
                    <a:lnTo>
                      <a:pt x="290" y="280"/>
                    </a:lnTo>
                    <a:lnTo>
                      <a:pt x="263" y="265"/>
                    </a:lnTo>
                    <a:lnTo>
                      <a:pt x="241" y="247"/>
                    </a:lnTo>
                    <a:lnTo>
                      <a:pt x="221" y="228"/>
                    </a:lnTo>
                    <a:lnTo>
                      <a:pt x="203" y="209"/>
                    </a:lnTo>
                    <a:lnTo>
                      <a:pt x="193" y="185"/>
                    </a:lnTo>
                    <a:lnTo>
                      <a:pt x="184" y="161"/>
                    </a:lnTo>
                    <a:lnTo>
                      <a:pt x="180" y="138"/>
                    </a:lnTo>
                    <a:lnTo>
                      <a:pt x="180" y="114"/>
                    </a:lnTo>
                    <a:lnTo>
                      <a:pt x="184" y="90"/>
                    </a:lnTo>
                    <a:lnTo>
                      <a:pt x="190" y="67"/>
                    </a:lnTo>
                    <a:lnTo>
                      <a:pt x="252" y="72"/>
                    </a:lnTo>
                    <a:lnTo>
                      <a:pt x="155" y="0"/>
                    </a:lnTo>
                    <a:lnTo>
                      <a:pt x="0" y="47"/>
                    </a:lnTo>
                    <a:lnTo>
                      <a:pt x="61" y="52"/>
                    </a:lnTo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rgbClr val="EBEBFF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ObliqueBottom"/>
                <a:lightRig rig="legacyFlat3" dir="b"/>
              </a:scene3d>
              <a:sp3d extrusionH="61900" prstMaterial="legacyMatte">
                <a:bevelT w="13500" h="13500" prst="angle"/>
                <a:bevelB w="13500" h="13500" prst="angle"/>
                <a:extrusionClr>
                  <a:srgbClr val="CEE3F6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85" name="Oval 7"/>
              <p:cNvSpPr>
                <a:spLocks noChangeArrowheads="1"/>
              </p:cNvSpPr>
              <p:nvPr/>
            </p:nvSpPr>
            <p:spPr bwMode="auto">
              <a:xfrm>
                <a:off x="2987675" y="3679825"/>
                <a:ext cx="2986088" cy="490538"/>
              </a:xfrm>
              <a:prstGeom prst="ellipse">
                <a:avLst/>
              </a:prstGeom>
              <a:solidFill>
                <a:srgbClr val="2A04CC">
                  <a:alpha val="96861"/>
                </a:srgbClr>
              </a:solidFill>
              <a:ln w="9525">
                <a:round/>
                <a:headEnd/>
                <a:tailEnd/>
              </a:ln>
              <a:scene3d>
                <a:camera prst="legacyPerspectiveBottom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B9B9FF"/>
                </a:extrusionClr>
              </a:sp3d>
            </p:spPr>
            <p:txBody>
              <a:bodyPr wrap="none" anchor="ctr">
                <a:flatTx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400">
                    <a:solidFill>
                      <a:srgbClr val="92D050"/>
                    </a:solidFill>
                    <a:latin typeface="맑은 고딕" pitchFamily="50" charset="-127"/>
                    <a:ea typeface="맑은 고딕" pitchFamily="50" charset="-127"/>
                  </a:rPr>
                  <a:t>스마트 앱북 </a:t>
                </a:r>
                <a:r>
                  <a:rPr kumimoji="0" lang="en-US" altLang="ko-KR" sz="1400">
                    <a:solidFill>
                      <a:srgbClr val="92D050"/>
                    </a:solidFill>
                    <a:latin typeface="맑은 고딕" pitchFamily="50" charset="-127"/>
                    <a:ea typeface="맑은 고딕" pitchFamily="50" charset="-127"/>
                  </a:rPr>
                  <a:t>App~*</a:t>
                </a:r>
                <a:r>
                  <a:rPr kumimoji="0" lang="ko-KR" altLang="en-US" sz="1400">
                    <a:solidFill>
                      <a:srgbClr val="92D050"/>
                    </a:solidFill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ko-KR" altLang="en-US" sz="1400">
                    <a:solidFill>
                      <a:schemeClr val="bg1"/>
                    </a:solidFill>
                    <a:ea typeface="HY울릉도B" charset="-127"/>
                  </a:rPr>
                  <a:t>도서관</a:t>
                </a:r>
              </a:p>
            </p:txBody>
          </p:sp>
          <p:pic>
            <p:nvPicPr>
              <p:cNvPr id="86" name="Picture 16" descr="스마트폰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89275" y="4892675"/>
                <a:ext cx="503238" cy="7921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7" name="Picture 20" descr="아이패드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8913" y="4724400"/>
                <a:ext cx="1057275" cy="1176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8" name="Picture 21" descr="갤노트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40363" y="4887913"/>
                <a:ext cx="647700" cy="1004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9" name="Oval 9"/>
              <p:cNvSpPr>
                <a:spLocks noChangeArrowheads="1"/>
              </p:cNvSpPr>
              <p:nvPr/>
            </p:nvSpPr>
            <p:spPr bwMode="auto">
              <a:xfrm>
                <a:off x="1497608" y="5932276"/>
                <a:ext cx="1346200" cy="520700"/>
              </a:xfrm>
              <a:prstGeom prst="ellipse">
                <a:avLst/>
              </a:prstGeom>
              <a:solidFill>
                <a:srgbClr val="FFFF00"/>
              </a:solidFill>
              <a:ln w="9525">
                <a:round/>
                <a:headEnd/>
                <a:tailEnd/>
              </a:ln>
              <a:scene3d>
                <a:camera prst="legacyPerspectiveBottom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B9B9FF"/>
                </a:extrusionClr>
              </a:sp3d>
            </p:spPr>
            <p:txBody>
              <a:bodyPr wrap="none" anchor="ctr">
                <a:flatTx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200">
                  <a:solidFill>
                    <a:schemeClr val="tx1"/>
                  </a:solidFill>
                  <a:latin typeface="HY울릉도B" charset="-127"/>
                  <a:ea typeface="HY울릉도B" charset="-127"/>
                </a:endParaRPr>
              </a:p>
            </p:txBody>
          </p:sp>
          <p:sp>
            <p:nvSpPr>
              <p:cNvPr id="90" name="Oval 10"/>
              <p:cNvSpPr>
                <a:spLocks noChangeArrowheads="1"/>
              </p:cNvSpPr>
              <p:nvPr/>
            </p:nvSpPr>
            <p:spPr bwMode="auto">
              <a:xfrm>
                <a:off x="3059832" y="5935663"/>
                <a:ext cx="1346200" cy="520700"/>
              </a:xfrm>
              <a:prstGeom prst="ellipse">
                <a:avLst/>
              </a:prstGeom>
              <a:gradFill rotWithShape="0">
                <a:gsLst>
                  <a:gs pos="0">
                    <a:srgbClr val="FFFFCC"/>
                  </a:gs>
                  <a:gs pos="100000">
                    <a:srgbClr val="B9B9FF"/>
                  </a:gs>
                </a:gsLst>
                <a:path path="shape">
                  <a:fillToRect l="50000" t="50000" r="50000" b="50000"/>
                </a:path>
              </a:gradFill>
              <a:ln w="9525">
                <a:round/>
                <a:headEnd/>
                <a:tailEnd/>
              </a:ln>
              <a:scene3d>
                <a:camera prst="legacyPerspectiveBottom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B9B9FF"/>
                </a:extrusionClr>
              </a:sp3d>
            </p:spPr>
            <p:txBody>
              <a:bodyPr wrap="none" anchor="ctr">
                <a:flatTx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400" smtClean="0">
                    <a:solidFill>
                      <a:schemeClr val="tx1"/>
                    </a:solidFill>
                    <a:latin typeface="HY울릉도B" charset="-127"/>
                    <a:ea typeface="HY울릉도B" charset="-127"/>
                  </a:rPr>
                  <a:t>앱북</a:t>
                </a:r>
                <a:endParaRPr kumimoji="0" lang="ko-KR" altLang="en-US" sz="1400">
                  <a:solidFill>
                    <a:schemeClr val="tx1"/>
                  </a:solidFill>
                  <a:latin typeface="HY울릉도B" charset="-127"/>
                  <a:ea typeface="HY울릉도B" charset="-127"/>
                </a:endParaRPr>
              </a:p>
            </p:txBody>
          </p:sp>
          <p:sp>
            <p:nvSpPr>
              <p:cNvPr id="91" name="Oval 11"/>
              <p:cNvSpPr>
                <a:spLocks noChangeArrowheads="1"/>
              </p:cNvSpPr>
              <p:nvPr/>
            </p:nvSpPr>
            <p:spPr bwMode="auto">
              <a:xfrm>
                <a:off x="4716016" y="5935663"/>
                <a:ext cx="1346200" cy="520700"/>
              </a:xfrm>
              <a:prstGeom prst="ellipse">
                <a:avLst/>
              </a:prstGeom>
              <a:solidFill>
                <a:srgbClr val="CCFFCC"/>
              </a:solidFill>
              <a:ln w="9525">
                <a:round/>
                <a:headEnd/>
                <a:tailEnd/>
              </a:ln>
              <a:scene3d>
                <a:camera prst="legacyPerspectiveBottom"/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B9B9FF"/>
                </a:extrusionClr>
              </a:sp3d>
            </p:spPr>
            <p:txBody>
              <a:bodyPr wrap="none" anchor="ctr">
                <a:flatTx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en-US" altLang="ko-KR" sz="1400">
                    <a:solidFill>
                      <a:schemeClr val="tx1"/>
                    </a:solidFill>
                    <a:latin typeface="HY울릉도B" charset="-127"/>
                    <a:ea typeface="HY울릉도B" charset="-127"/>
                  </a:rPr>
                  <a:t>IT</a:t>
                </a:r>
                <a:r>
                  <a:rPr kumimoji="0" lang="ko-KR" altLang="en-US" sz="1400">
                    <a:solidFill>
                      <a:schemeClr val="tx1"/>
                    </a:solidFill>
                    <a:latin typeface="HY울릉도B" charset="-127"/>
                    <a:ea typeface="HY울릉도B" charset="-127"/>
                  </a:rPr>
                  <a:t>강좌</a:t>
                </a:r>
              </a:p>
            </p:txBody>
          </p:sp>
          <p:sp>
            <p:nvSpPr>
              <p:cNvPr id="92" name="Oval 29"/>
              <p:cNvSpPr>
                <a:spLocks noChangeArrowheads="1"/>
              </p:cNvSpPr>
              <p:nvPr/>
            </p:nvSpPr>
            <p:spPr bwMode="auto">
              <a:xfrm>
                <a:off x="1497608" y="5928046"/>
                <a:ext cx="1346200" cy="519113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400">
                    <a:solidFill>
                      <a:schemeClr val="tx1"/>
                    </a:solidFill>
                    <a:latin typeface="HY울릉도B" charset="-127"/>
                    <a:ea typeface="HY울릉도B" charset="-127"/>
                  </a:rPr>
                  <a:t>어학</a:t>
                </a:r>
              </a:p>
            </p:txBody>
          </p:sp>
          <p:sp>
            <p:nvSpPr>
              <p:cNvPr id="93" name="Oval 30"/>
              <p:cNvSpPr>
                <a:spLocks noChangeArrowheads="1"/>
              </p:cNvSpPr>
              <p:nvPr/>
            </p:nvSpPr>
            <p:spPr bwMode="auto">
              <a:xfrm>
                <a:off x="3294063" y="5950193"/>
                <a:ext cx="1346200" cy="519113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400">
                  <a:solidFill>
                    <a:schemeClr val="tx1"/>
                  </a:solidFill>
                  <a:latin typeface="HY울릉도B" charset="-127"/>
                  <a:ea typeface="HY울릉도B" charset="-127"/>
                </a:endParaRPr>
              </a:p>
            </p:txBody>
          </p:sp>
          <p:sp>
            <p:nvSpPr>
              <p:cNvPr id="94" name="Oval 31"/>
              <p:cNvSpPr>
                <a:spLocks noChangeArrowheads="1"/>
              </p:cNvSpPr>
              <p:nvPr/>
            </p:nvSpPr>
            <p:spPr bwMode="auto">
              <a:xfrm>
                <a:off x="5405438" y="5921375"/>
                <a:ext cx="1346200" cy="519113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400">
                  <a:solidFill>
                    <a:schemeClr val="tx1"/>
                  </a:solidFill>
                  <a:latin typeface="HY울릉도B" charset="-127"/>
                  <a:ea typeface="HY울릉도B" charset="-127"/>
                </a:endParaRPr>
              </a:p>
            </p:txBody>
          </p:sp>
          <p:sp>
            <p:nvSpPr>
              <p:cNvPr id="95" name="Freeform 6"/>
              <p:cNvSpPr>
                <a:spLocks/>
              </p:cNvSpPr>
              <p:nvPr/>
            </p:nvSpPr>
            <p:spPr bwMode="auto">
              <a:xfrm rot="18241751" flipV="1">
                <a:off x="5026025" y="4048125"/>
                <a:ext cx="328613" cy="747713"/>
              </a:xfrm>
              <a:custGeom>
                <a:avLst/>
                <a:gdLst>
                  <a:gd name="T0" fmla="*/ 2147483647 w 440"/>
                  <a:gd name="T1" fmla="*/ 2147483647 h 329"/>
                  <a:gd name="T2" fmla="*/ 2147483647 w 440"/>
                  <a:gd name="T3" fmla="*/ 2147483647 h 329"/>
                  <a:gd name="T4" fmla="*/ 2147483647 w 440"/>
                  <a:gd name="T5" fmla="*/ 2147483647 h 329"/>
                  <a:gd name="T6" fmla="*/ 2147483647 w 440"/>
                  <a:gd name="T7" fmla="*/ 2147483647 h 329"/>
                  <a:gd name="T8" fmla="*/ 2147483647 w 440"/>
                  <a:gd name="T9" fmla="*/ 2147483647 h 329"/>
                  <a:gd name="T10" fmla="*/ 2147483647 w 440"/>
                  <a:gd name="T11" fmla="*/ 2147483647 h 329"/>
                  <a:gd name="T12" fmla="*/ 2147483647 w 440"/>
                  <a:gd name="T13" fmla="*/ 2147483647 h 329"/>
                  <a:gd name="T14" fmla="*/ 2147483647 w 440"/>
                  <a:gd name="T15" fmla="*/ 2147483647 h 329"/>
                  <a:gd name="T16" fmla="*/ 2147483647 w 440"/>
                  <a:gd name="T17" fmla="*/ 2147483647 h 329"/>
                  <a:gd name="T18" fmla="*/ 2147483647 w 440"/>
                  <a:gd name="T19" fmla="*/ 2147483647 h 329"/>
                  <a:gd name="T20" fmla="*/ 2147483647 w 440"/>
                  <a:gd name="T21" fmla="*/ 2147483647 h 329"/>
                  <a:gd name="T22" fmla="*/ 2147483647 w 440"/>
                  <a:gd name="T23" fmla="*/ 2147483647 h 329"/>
                  <a:gd name="T24" fmla="*/ 2147483647 w 440"/>
                  <a:gd name="T25" fmla="*/ 2147483647 h 329"/>
                  <a:gd name="T26" fmla="*/ 2147483647 w 440"/>
                  <a:gd name="T27" fmla="*/ 2147483647 h 329"/>
                  <a:gd name="T28" fmla="*/ 2147483647 w 440"/>
                  <a:gd name="T29" fmla="*/ 2147483647 h 329"/>
                  <a:gd name="T30" fmla="*/ 2147483647 w 440"/>
                  <a:gd name="T31" fmla="*/ 2147483647 h 329"/>
                  <a:gd name="T32" fmla="*/ 2147483647 w 440"/>
                  <a:gd name="T33" fmla="*/ 2147483647 h 329"/>
                  <a:gd name="T34" fmla="*/ 2147483647 w 440"/>
                  <a:gd name="T35" fmla="*/ 2147483647 h 329"/>
                  <a:gd name="T36" fmla="*/ 2147483647 w 440"/>
                  <a:gd name="T37" fmla="*/ 2147483647 h 329"/>
                  <a:gd name="T38" fmla="*/ 2147483647 w 440"/>
                  <a:gd name="T39" fmla="*/ 2147483647 h 329"/>
                  <a:gd name="T40" fmla="*/ 2147483647 w 440"/>
                  <a:gd name="T41" fmla="*/ 2147483647 h 329"/>
                  <a:gd name="T42" fmla="*/ 2147483647 w 440"/>
                  <a:gd name="T43" fmla="*/ 2147483647 h 329"/>
                  <a:gd name="T44" fmla="*/ 2147483647 w 440"/>
                  <a:gd name="T45" fmla="*/ 2147483647 h 329"/>
                  <a:gd name="T46" fmla="*/ 2147483647 w 440"/>
                  <a:gd name="T47" fmla="*/ 2147483647 h 329"/>
                  <a:gd name="T48" fmla="*/ 2147483647 w 440"/>
                  <a:gd name="T49" fmla="*/ 2147483647 h 329"/>
                  <a:gd name="T50" fmla="*/ 2147483647 w 440"/>
                  <a:gd name="T51" fmla="*/ 2147483647 h 329"/>
                  <a:gd name="T52" fmla="*/ 2147483647 w 440"/>
                  <a:gd name="T53" fmla="*/ 2147483647 h 329"/>
                  <a:gd name="T54" fmla="*/ 2147483647 w 440"/>
                  <a:gd name="T55" fmla="*/ 2147483647 h 329"/>
                  <a:gd name="T56" fmla="*/ 2147483647 w 440"/>
                  <a:gd name="T57" fmla="*/ 2147483647 h 329"/>
                  <a:gd name="T58" fmla="*/ 2147483647 w 440"/>
                  <a:gd name="T59" fmla="*/ 2147483647 h 329"/>
                  <a:gd name="T60" fmla="*/ 2147483647 w 440"/>
                  <a:gd name="T61" fmla="*/ 2147483647 h 329"/>
                  <a:gd name="T62" fmla="*/ 2147483647 w 440"/>
                  <a:gd name="T63" fmla="*/ 2147483647 h 329"/>
                  <a:gd name="T64" fmla="*/ 2147483647 w 440"/>
                  <a:gd name="T65" fmla="*/ 2147483647 h 329"/>
                  <a:gd name="T66" fmla="*/ 2147483647 w 440"/>
                  <a:gd name="T67" fmla="*/ 2147483647 h 329"/>
                  <a:gd name="T68" fmla="*/ 2147483647 w 440"/>
                  <a:gd name="T69" fmla="*/ 0 h 329"/>
                  <a:gd name="T70" fmla="*/ 0 w 440"/>
                  <a:gd name="T71" fmla="*/ 2147483647 h 329"/>
                  <a:gd name="T72" fmla="*/ 2147483647 w 440"/>
                  <a:gd name="T73" fmla="*/ 2147483647 h 32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440"/>
                  <a:gd name="T112" fmla="*/ 0 h 329"/>
                  <a:gd name="T113" fmla="*/ 440 w 440"/>
                  <a:gd name="T114" fmla="*/ 329 h 32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440" h="329">
                    <a:moveTo>
                      <a:pt x="61" y="52"/>
                    </a:moveTo>
                    <a:lnTo>
                      <a:pt x="60" y="66"/>
                    </a:lnTo>
                    <a:lnTo>
                      <a:pt x="57" y="87"/>
                    </a:lnTo>
                    <a:lnTo>
                      <a:pt x="58" y="109"/>
                    </a:lnTo>
                    <a:lnTo>
                      <a:pt x="64" y="129"/>
                    </a:lnTo>
                    <a:lnTo>
                      <a:pt x="71" y="151"/>
                    </a:lnTo>
                    <a:lnTo>
                      <a:pt x="84" y="169"/>
                    </a:lnTo>
                    <a:lnTo>
                      <a:pt x="98" y="192"/>
                    </a:lnTo>
                    <a:lnTo>
                      <a:pt x="117" y="210"/>
                    </a:lnTo>
                    <a:lnTo>
                      <a:pt x="142" y="228"/>
                    </a:lnTo>
                    <a:lnTo>
                      <a:pt x="166" y="246"/>
                    </a:lnTo>
                    <a:lnTo>
                      <a:pt x="198" y="260"/>
                    </a:lnTo>
                    <a:lnTo>
                      <a:pt x="226" y="277"/>
                    </a:lnTo>
                    <a:lnTo>
                      <a:pt x="263" y="287"/>
                    </a:lnTo>
                    <a:lnTo>
                      <a:pt x="301" y="300"/>
                    </a:lnTo>
                    <a:lnTo>
                      <a:pt x="339" y="310"/>
                    </a:lnTo>
                    <a:lnTo>
                      <a:pt x="382" y="319"/>
                    </a:lnTo>
                    <a:lnTo>
                      <a:pt x="422" y="328"/>
                    </a:lnTo>
                    <a:lnTo>
                      <a:pt x="439" y="328"/>
                    </a:lnTo>
                    <a:lnTo>
                      <a:pt x="383" y="316"/>
                    </a:lnTo>
                    <a:lnTo>
                      <a:pt x="349" y="308"/>
                    </a:lnTo>
                    <a:lnTo>
                      <a:pt x="316" y="294"/>
                    </a:lnTo>
                    <a:lnTo>
                      <a:pt x="290" y="280"/>
                    </a:lnTo>
                    <a:lnTo>
                      <a:pt x="263" y="265"/>
                    </a:lnTo>
                    <a:lnTo>
                      <a:pt x="241" y="247"/>
                    </a:lnTo>
                    <a:lnTo>
                      <a:pt x="221" y="228"/>
                    </a:lnTo>
                    <a:lnTo>
                      <a:pt x="203" y="209"/>
                    </a:lnTo>
                    <a:lnTo>
                      <a:pt x="193" y="185"/>
                    </a:lnTo>
                    <a:lnTo>
                      <a:pt x="184" y="161"/>
                    </a:lnTo>
                    <a:lnTo>
                      <a:pt x="180" y="138"/>
                    </a:lnTo>
                    <a:lnTo>
                      <a:pt x="180" y="114"/>
                    </a:lnTo>
                    <a:lnTo>
                      <a:pt x="184" y="90"/>
                    </a:lnTo>
                    <a:lnTo>
                      <a:pt x="190" y="67"/>
                    </a:lnTo>
                    <a:lnTo>
                      <a:pt x="252" y="72"/>
                    </a:lnTo>
                    <a:lnTo>
                      <a:pt x="155" y="0"/>
                    </a:lnTo>
                    <a:lnTo>
                      <a:pt x="0" y="47"/>
                    </a:lnTo>
                    <a:lnTo>
                      <a:pt x="61" y="52"/>
                    </a:lnTo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rgbClr val="EBEBFF"/>
                  </a:gs>
                </a:gsLst>
                <a:lin ang="5400000" scaled="1"/>
              </a:gradFill>
              <a:ln w="9525">
                <a:round/>
                <a:headEnd/>
                <a:tailEnd/>
              </a:ln>
              <a:scene3d>
                <a:camera prst="legacyObliqueBottom"/>
                <a:lightRig rig="legacyFlat3" dir="b"/>
              </a:scene3d>
              <a:sp3d extrusionH="61900" prstMaterial="legacyMatte">
                <a:bevelT w="13500" h="13500" prst="angle"/>
                <a:bevelB w="13500" h="13500" prst="angle"/>
                <a:extrusionClr>
                  <a:srgbClr val="CEE3F6"/>
                </a:extrusionClr>
              </a:sp3d>
            </p:spPr>
            <p:txBody>
              <a:bodyPr wrap="none" anchor="ctr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96" name="모서리가 둥근 직사각형 105"/>
              <p:cNvSpPr>
                <a:spLocks noChangeArrowheads="1"/>
              </p:cNvSpPr>
              <p:nvPr/>
            </p:nvSpPr>
            <p:spPr bwMode="auto">
              <a:xfrm>
                <a:off x="2117725" y="2884488"/>
                <a:ext cx="4781550" cy="709612"/>
              </a:xfrm>
              <a:prstGeom prst="roundRect">
                <a:avLst>
                  <a:gd name="adj" fmla="val 16667"/>
                </a:avLst>
              </a:prstGeom>
              <a:noFill/>
              <a:ln w="25400" algn="ctr">
                <a:solidFill>
                  <a:srgbClr val="29292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800" b="0">
                  <a:solidFill>
                    <a:srgbClr val="292929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pic>
            <p:nvPicPr>
              <p:cNvPr id="97" name="Picture 88" descr="E:\Data\Autoenglish\계약\한국전자출판협회\원본 아이콘 이미지(한글)\미드스크린.png"/>
              <p:cNvPicPr>
                <a:picLocks noChangeAspect="1" noChangeArrowheads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5238" y="2946400"/>
                <a:ext cx="576262" cy="576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8" name="Picture 101" descr="E:\Data\Autoenglish\계약\한국전자출판협회\원본 아이콘 이미지(한글)\잘풀리는토익보카.png"/>
              <p:cNvSpPr>
                <a:spLocks noChangeAspect="1" noChangeArrowheads="1"/>
              </p:cNvSpPr>
              <p:nvPr/>
            </p:nvSpPr>
            <p:spPr bwMode="auto">
              <a:xfrm>
                <a:off x="2700338" y="2946400"/>
                <a:ext cx="576262" cy="576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99" name="Picture 102" descr="E:\Data\Autoenglish\계약\한국전자출판협회\원본 아이콘 이미지(한글)\NEED.png"/>
              <p:cNvSpPr>
                <a:spLocks noChangeAspect="1" noChangeArrowheads="1"/>
              </p:cNvSpPr>
              <p:nvPr/>
            </p:nvSpPr>
            <p:spPr bwMode="auto">
              <a:xfrm>
                <a:off x="4213225" y="2946400"/>
                <a:ext cx="574675" cy="574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800" b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100" name="Picture 111"/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51525" y="2946400"/>
                <a:ext cx="592138" cy="5826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1" name="Picture 50" descr="3164"/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05300" y="2946400"/>
                <a:ext cx="482600" cy="576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" name="Picture 51" descr="5762"/>
              <p:cNvPicPr>
                <a:picLocks noChangeAspect="1" noChangeArrowheads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4150" y="2946400"/>
                <a:ext cx="479425" cy="576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Text Box 52"/>
              <p:cNvSpPr txBox="1">
                <a:spLocks noChangeArrowheads="1"/>
              </p:cNvSpPr>
              <p:nvPr/>
            </p:nvSpPr>
            <p:spPr bwMode="auto">
              <a:xfrm>
                <a:off x="2907830" y="4465395"/>
                <a:ext cx="641349" cy="274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200">
                    <a:solidFill>
                      <a:schemeClr val="tx1"/>
                    </a:solidFill>
                    <a:ea typeface="맑은 고딕" pitchFamily="50" charset="-127"/>
                  </a:rPr>
                  <a:t>앱대출</a:t>
                </a:r>
              </a:p>
            </p:txBody>
          </p:sp>
          <p:sp>
            <p:nvSpPr>
              <p:cNvPr id="104" name="Text Box 53"/>
              <p:cNvSpPr txBox="1">
                <a:spLocks noChangeArrowheads="1"/>
              </p:cNvSpPr>
              <p:nvPr/>
            </p:nvSpPr>
            <p:spPr bwMode="auto">
              <a:xfrm>
                <a:off x="5530850" y="4421981"/>
                <a:ext cx="641349" cy="274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200">
                    <a:solidFill>
                      <a:schemeClr val="tx1"/>
                    </a:solidFill>
                    <a:ea typeface="맑은 고딕" pitchFamily="50" charset="-127"/>
                  </a:rPr>
                  <a:t>앱대출</a:t>
                </a:r>
              </a:p>
            </p:txBody>
          </p:sp>
          <p:pic>
            <p:nvPicPr>
              <p:cNvPr id="105" name="Picture 54" descr="6108"/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2500" y="2946400"/>
                <a:ext cx="474663" cy="593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4" name="AutoShape 13"/>
            <p:cNvSpPr>
              <a:spLocks noChangeArrowheads="1"/>
            </p:cNvSpPr>
            <p:nvPr/>
          </p:nvSpPr>
          <p:spPr bwMode="auto">
            <a:xfrm>
              <a:off x="900114" y="1411387"/>
              <a:ext cx="7343775" cy="1512787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000082">
                    <a:lumMod val="0"/>
                    <a:lumOff val="100000"/>
                    <a:alpha val="59000"/>
                  </a:srgbClr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2700000" scaled="0"/>
            </a:gradFill>
            <a:ln>
              <a:noFill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en-US" altLang="ko-KR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Application</a:t>
              </a:r>
              <a:r>
                <a:rPr kumimoji="0" lang="ko-KR" altLang="en-US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의 대출</a:t>
              </a:r>
              <a:r>
                <a:rPr kumimoji="0" lang="en-US" altLang="ko-KR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학습</a:t>
              </a:r>
              <a:r>
                <a:rPr kumimoji="0" lang="en-US" altLang="ko-KR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반납 </a:t>
              </a:r>
              <a:r>
                <a:rPr kumimoji="0" lang="ko-KR" altLang="en-US" sz="12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등이 가능한 도서관 시스템</a:t>
              </a:r>
              <a:endParaRPr kumimoji="0" lang="en-US" altLang="ko-KR" sz="12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역사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문학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스포츠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 err="1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여행등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 다양한 장르의 스마트 </a:t>
              </a:r>
              <a:r>
                <a:rPr kumimoji="0" lang="ko-KR" altLang="en-US" sz="1200" dirty="0" err="1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앱북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App~*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영어회화</a:t>
              </a:r>
              <a:r>
                <a:rPr kumimoji="0" lang="en-US" altLang="ko-KR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 일어</a:t>
              </a:r>
              <a:r>
                <a:rPr kumimoji="0" lang="en-US" altLang="ko-KR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 중국어</a:t>
              </a:r>
              <a:r>
                <a:rPr kumimoji="0" lang="en-US" altLang="ko-KR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토플</a:t>
              </a:r>
              <a:r>
                <a:rPr kumimoji="0" lang="en-US" altLang="ko-KR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서울대 </a:t>
              </a:r>
              <a:r>
                <a:rPr kumimoji="0" lang="ko-KR" altLang="en-US" sz="1200" dirty="0" err="1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탭스</a:t>
              </a: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 문제풀이 등 어학 학습</a:t>
              </a:r>
              <a:r>
                <a:rPr kumimoji="0" lang="en-US" altLang="ko-KR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App~* </a:t>
              </a: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200" dirty="0">
                  <a:solidFill>
                    <a:srgbClr val="FFC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MOS,</a:t>
              </a:r>
              <a:r>
                <a:rPr kumimoji="0" lang="ko-KR" altLang="en-US" sz="1200" dirty="0" err="1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컴활용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,ITQ,</a:t>
              </a:r>
              <a:r>
                <a:rPr kumimoji="0" lang="ko-KR" altLang="en-US" sz="1200" dirty="0" err="1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프레지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포토샵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,3D</a:t>
              </a:r>
              <a:r>
                <a:rPr kumimoji="0" lang="ko-KR" altLang="en-US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애니메이션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,autoCAD</a:t>
              </a:r>
              <a:r>
                <a:rPr kumimoji="0" lang="ko-KR" altLang="en-US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 최신 </a:t>
              </a:r>
              <a:r>
                <a:rPr kumimoji="0" lang="en-US" altLang="ko-KR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IT </a:t>
              </a:r>
              <a:r>
                <a:rPr kumimoji="0" lang="ko-KR" altLang="en-US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취업 </a:t>
              </a:r>
              <a:r>
                <a:rPr kumimoji="0" lang="ko-KR" altLang="en-US" sz="1200" dirty="0" err="1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필수분야</a:t>
              </a:r>
              <a:endParaRPr kumimoji="0" lang="en-US" altLang="ko-KR" sz="12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취업길라잡이 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창업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취업 및 </a:t>
              </a:r>
              <a:r>
                <a:rPr kumimoji="0" lang="ko-KR" altLang="en-US" sz="1200" dirty="0" err="1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직장성공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.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여학생커리어</a:t>
              </a:r>
              <a:r>
                <a:rPr kumimoji="0" lang="en-US" altLang="ko-KR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) </a:t>
              </a:r>
              <a:r>
                <a:rPr kumimoji="0" lang="ko-KR" altLang="en-US" sz="1200" dirty="0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취업 </a:t>
              </a:r>
              <a:r>
                <a:rPr kumimoji="0" lang="ko-KR" altLang="en-US" sz="1200" dirty="0" err="1">
                  <a:solidFill>
                    <a:srgbClr val="92D050"/>
                  </a:solidFill>
                  <a:latin typeface="맑은 고딕" pitchFamily="50" charset="-127"/>
                  <a:ea typeface="맑은 고딕" pitchFamily="50" charset="-127"/>
                </a:rPr>
                <a:t>필수분야</a:t>
              </a:r>
              <a:r>
                <a:rPr kumimoji="0" lang="ko-KR" altLang="en-US" sz="12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endParaRPr kumimoji="0" lang="en-US" altLang="ko-KR" sz="12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2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멀티미디어로 구현한 </a:t>
              </a:r>
              <a:r>
                <a:rPr kumimoji="0" lang="ko-KR" altLang="en-US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스마트 차세대 앱</a:t>
              </a:r>
              <a:r>
                <a:rPr kumimoji="0" lang="en-US" altLang="ko-KR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App</a:t>
              </a:r>
              <a:r>
                <a:rPr kumimoji="0" lang="ko-KR" altLang="en-US" sz="1200" dirty="0">
                  <a:solidFill>
                    <a:srgbClr val="FFFF00"/>
                  </a:solidFill>
                  <a:latin typeface="맑은 고딕" pitchFamily="50" charset="-127"/>
                  <a:ea typeface="맑은 고딕" pitchFamily="50" charset="-127"/>
                </a:rPr>
                <a:t>전자도서관</a:t>
              </a:r>
              <a:endParaRPr kumimoji="0" lang="en-US" altLang="ko-KR" sz="1200" dirty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75" name="Picture 4" descr="C:\Users\opms\Desktop\제안서7.jpg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3688" y="4000500"/>
              <a:ext cx="1709737" cy="151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6" name="그룹 29"/>
            <p:cNvGrpSpPr>
              <a:grpSpLocks/>
            </p:cNvGrpSpPr>
            <p:nvPr/>
          </p:nvGrpSpPr>
          <p:grpSpPr bwMode="auto">
            <a:xfrm>
              <a:off x="1071563" y="4357688"/>
              <a:ext cx="1143000" cy="938212"/>
              <a:chOff x="2483768" y="2132856"/>
              <a:chExt cx="1464643" cy="1368152"/>
            </a:xfrm>
          </p:grpSpPr>
          <p:pic>
            <p:nvPicPr>
              <p:cNvPr id="78" name="Picture 18" descr="http://thumb10.shutterstock.com/photos/thumb_small/633994/125625497.jpg"/>
              <p:cNvPicPr>
                <a:picLocks noChangeAspect="1" noChangeArrowheads="1"/>
              </p:cNvPicPr>
              <p:nvPr/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3768" y="2132856"/>
                <a:ext cx="1464643" cy="12961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9" name="직사각형 21"/>
              <p:cNvSpPr>
                <a:spLocks noChangeArrowheads="1"/>
              </p:cNvSpPr>
              <p:nvPr/>
            </p:nvSpPr>
            <p:spPr bwMode="auto">
              <a:xfrm>
                <a:off x="3779912" y="2132856"/>
                <a:ext cx="144016" cy="136815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endParaRPr kumimoji="0" lang="ko-KR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80" name="Group 20"/>
              <p:cNvGrpSpPr>
                <a:grpSpLocks/>
              </p:cNvGrpSpPr>
              <p:nvPr/>
            </p:nvGrpSpPr>
            <p:grpSpPr bwMode="auto">
              <a:xfrm>
                <a:off x="3059832" y="2132856"/>
                <a:ext cx="770685" cy="598555"/>
                <a:chOff x="3916" y="3249"/>
                <a:chExt cx="643" cy="454"/>
              </a:xfrm>
            </p:grpSpPr>
            <p:sp>
              <p:nvSpPr>
                <p:cNvPr id="81" name="Rectangle 21"/>
                <p:cNvSpPr>
                  <a:spLocks noChangeArrowheads="1"/>
                </p:cNvSpPr>
                <p:nvPr/>
              </p:nvSpPr>
              <p:spPr bwMode="auto">
                <a:xfrm rot="-23053330">
                  <a:off x="3916" y="3249"/>
                  <a:ext cx="552" cy="4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none" anchor="ctr"/>
                <a:lstStyle/>
                <a:p>
                  <a:pPr latinLnBrk="0">
                    <a:defRPr/>
                  </a:pPr>
                  <a:r>
                    <a:rPr kumimoji="0" lang="en-US" altLang="ko-KR" sz="2400" b="1" dirty="0">
                      <a:solidFill>
                        <a:srgbClr val="F96F07"/>
                      </a:solidFill>
                      <a:latin typeface="휴먼편지체" pitchFamily="18" charset="-127"/>
                      <a:ea typeface="휴먼편지체" pitchFamily="18" charset="-127"/>
                    </a:rPr>
                    <a:t>A B C ~ </a:t>
                  </a:r>
                </a:p>
              </p:txBody>
            </p:sp>
            <p:sp>
              <p:nvSpPr>
                <p:cNvPr id="82" name="Music"/>
                <p:cNvSpPr>
                  <a:spLocks noEditPoints="1" noChangeArrowheads="1"/>
                </p:cNvSpPr>
                <p:nvPr/>
              </p:nvSpPr>
              <p:spPr bwMode="auto">
                <a:xfrm rot="347524">
                  <a:off x="4332" y="3385"/>
                  <a:ext cx="227" cy="227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7993 w 21600"/>
                    <a:gd name="T16" fmla="*/ 952 h 21600"/>
                    <a:gd name="T17" fmla="*/ 20934 w 21600"/>
                    <a:gd name="T18" fmla="*/ 5329 h 2160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600" h="21600">
                      <a:moveTo>
                        <a:pt x="7352" y="46"/>
                      </a:moveTo>
                      <a:lnTo>
                        <a:pt x="7373" y="9900"/>
                      </a:lnTo>
                      <a:lnTo>
                        <a:pt x="7352" y="16107"/>
                      </a:lnTo>
                      <a:lnTo>
                        <a:pt x="7103" y="15969"/>
                      </a:lnTo>
                      <a:lnTo>
                        <a:pt x="6729" y="15692"/>
                      </a:lnTo>
                      <a:lnTo>
                        <a:pt x="6355" y="15553"/>
                      </a:lnTo>
                      <a:lnTo>
                        <a:pt x="5981" y="15415"/>
                      </a:lnTo>
                      <a:lnTo>
                        <a:pt x="5607" y="15276"/>
                      </a:lnTo>
                      <a:lnTo>
                        <a:pt x="5109" y="15138"/>
                      </a:lnTo>
                      <a:lnTo>
                        <a:pt x="4735" y="15138"/>
                      </a:lnTo>
                      <a:lnTo>
                        <a:pt x="4236" y="15138"/>
                      </a:lnTo>
                      <a:lnTo>
                        <a:pt x="3364" y="15138"/>
                      </a:lnTo>
                      <a:lnTo>
                        <a:pt x="2616" y="15276"/>
                      </a:lnTo>
                      <a:lnTo>
                        <a:pt x="1869" y="15692"/>
                      </a:lnTo>
                      <a:lnTo>
                        <a:pt x="1246" y="15969"/>
                      </a:lnTo>
                      <a:lnTo>
                        <a:pt x="747" y="16523"/>
                      </a:lnTo>
                      <a:lnTo>
                        <a:pt x="373" y="17076"/>
                      </a:lnTo>
                      <a:lnTo>
                        <a:pt x="124" y="17630"/>
                      </a:lnTo>
                      <a:lnTo>
                        <a:pt x="0" y="18323"/>
                      </a:lnTo>
                      <a:lnTo>
                        <a:pt x="124" y="19015"/>
                      </a:lnTo>
                      <a:lnTo>
                        <a:pt x="373" y="19569"/>
                      </a:lnTo>
                      <a:lnTo>
                        <a:pt x="747" y="20123"/>
                      </a:lnTo>
                      <a:lnTo>
                        <a:pt x="1246" y="20676"/>
                      </a:lnTo>
                      <a:lnTo>
                        <a:pt x="1869" y="21092"/>
                      </a:lnTo>
                      <a:lnTo>
                        <a:pt x="2616" y="21369"/>
                      </a:lnTo>
                      <a:lnTo>
                        <a:pt x="3364" y="21507"/>
                      </a:lnTo>
                      <a:lnTo>
                        <a:pt x="4236" y="21646"/>
                      </a:lnTo>
                      <a:lnTo>
                        <a:pt x="5109" y="21507"/>
                      </a:lnTo>
                      <a:lnTo>
                        <a:pt x="5856" y="21369"/>
                      </a:lnTo>
                      <a:lnTo>
                        <a:pt x="6604" y="21092"/>
                      </a:lnTo>
                      <a:lnTo>
                        <a:pt x="7227" y="20676"/>
                      </a:lnTo>
                      <a:lnTo>
                        <a:pt x="7726" y="20123"/>
                      </a:lnTo>
                      <a:lnTo>
                        <a:pt x="8100" y="19569"/>
                      </a:lnTo>
                      <a:lnTo>
                        <a:pt x="8349" y="19015"/>
                      </a:lnTo>
                      <a:lnTo>
                        <a:pt x="8473" y="18323"/>
                      </a:lnTo>
                      <a:lnTo>
                        <a:pt x="8473" y="6276"/>
                      </a:lnTo>
                      <a:lnTo>
                        <a:pt x="20561" y="6276"/>
                      </a:lnTo>
                      <a:lnTo>
                        <a:pt x="20561" y="16107"/>
                      </a:lnTo>
                      <a:lnTo>
                        <a:pt x="20187" y="15830"/>
                      </a:lnTo>
                      <a:lnTo>
                        <a:pt x="19938" y="15692"/>
                      </a:lnTo>
                      <a:lnTo>
                        <a:pt x="19564" y="15553"/>
                      </a:lnTo>
                      <a:lnTo>
                        <a:pt x="19190" y="15415"/>
                      </a:lnTo>
                      <a:lnTo>
                        <a:pt x="18692" y="15276"/>
                      </a:lnTo>
                      <a:lnTo>
                        <a:pt x="18318" y="15138"/>
                      </a:lnTo>
                      <a:lnTo>
                        <a:pt x="17944" y="15138"/>
                      </a:lnTo>
                      <a:lnTo>
                        <a:pt x="17446" y="15138"/>
                      </a:lnTo>
                      <a:lnTo>
                        <a:pt x="16573" y="15138"/>
                      </a:lnTo>
                      <a:lnTo>
                        <a:pt x="15826" y="15276"/>
                      </a:lnTo>
                      <a:lnTo>
                        <a:pt x="15078" y="15692"/>
                      </a:lnTo>
                      <a:lnTo>
                        <a:pt x="14455" y="15969"/>
                      </a:lnTo>
                      <a:lnTo>
                        <a:pt x="13956" y="16523"/>
                      </a:lnTo>
                      <a:lnTo>
                        <a:pt x="13583" y="17076"/>
                      </a:lnTo>
                      <a:lnTo>
                        <a:pt x="13333" y="17630"/>
                      </a:lnTo>
                      <a:lnTo>
                        <a:pt x="13209" y="18323"/>
                      </a:lnTo>
                      <a:lnTo>
                        <a:pt x="13333" y="19015"/>
                      </a:lnTo>
                      <a:lnTo>
                        <a:pt x="13583" y="19569"/>
                      </a:lnTo>
                      <a:lnTo>
                        <a:pt x="13956" y="20123"/>
                      </a:lnTo>
                      <a:lnTo>
                        <a:pt x="14455" y="20676"/>
                      </a:lnTo>
                      <a:lnTo>
                        <a:pt x="15078" y="21092"/>
                      </a:lnTo>
                      <a:lnTo>
                        <a:pt x="15826" y="21369"/>
                      </a:lnTo>
                      <a:lnTo>
                        <a:pt x="16573" y="21507"/>
                      </a:lnTo>
                      <a:lnTo>
                        <a:pt x="17446" y="21646"/>
                      </a:lnTo>
                      <a:lnTo>
                        <a:pt x="18318" y="21507"/>
                      </a:lnTo>
                      <a:lnTo>
                        <a:pt x="19066" y="21369"/>
                      </a:lnTo>
                      <a:lnTo>
                        <a:pt x="19813" y="21092"/>
                      </a:lnTo>
                      <a:lnTo>
                        <a:pt x="20436" y="20676"/>
                      </a:lnTo>
                      <a:lnTo>
                        <a:pt x="20935" y="20123"/>
                      </a:lnTo>
                      <a:lnTo>
                        <a:pt x="21309" y="19569"/>
                      </a:lnTo>
                      <a:lnTo>
                        <a:pt x="21558" y="19015"/>
                      </a:lnTo>
                      <a:lnTo>
                        <a:pt x="21683" y="18323"/>
                      </a:lnTo>
                      <a:lnTo>
                        <a:pt x="21683" y="10061"/>
                      </a:lnTo>
                      <a:lnTo>
                        <a:pt x="21683" y="46"/>
                      </a:lnTo>
                      <a:lnTo>
                        <a:pt x="7352" y="46"/>
                      </a:lnTo>
                      <a:close/>
                    </a:path>
                  </a:pathLst>
                </a:custGeom>
                <a:solidFill>
                  <a:srgbClr val="FFBE7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77" name="Oval 11"/>
            <p:cNvSpPr>
              <a:spLocks noChangeArrowheads="1"/>
            </p:cNvSpPr>
            <p:nvPr/>
          </p:nvSpPr>
          <p:spPr bwMode="auto">
            <a:xfrm>
              <a:off x="6372225" y="5965825"/>
              <a:ext cx="1346200" cy="50323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round/>
              <a:headEnd/>
              <a:tailEnd/>
            </a:ln>
            <a:scene3d>
              <a:camera prst="legacyPerspectiveBottom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B9B9FF"/>
              </a:extrusionClr>
            </a:sp3d>
          </p:spPr>
          <p:txBody>
            <a:bodyPr wrap="none" anchor="ctr">
              <a:flatTx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FontTx/>
                <a:buNone/>
                <a:defRPr/>
              </a:pPr>
              <a:r>
                <a:rPr kumimoji="0" lang="ko-KR" altLang="en-US" sz="1400" dirty="0" smtClean="0">
                  <a:solidFill>
                    <a:schemeClr val="tx1"/>
                  </a:solidFill>
                  <a:latin typeface="HY울릉도B" pitchFamily="18" charset="-127"/>
                  <a:ea typeface="HY울릉도B" pitchFamily="18" charset="-127"/>
                </a:rPr>
                <a:t>취업길라잡이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065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660098" y="6392362"/>
            <a:ext cx="1040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12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㈜</a:t>
            </a:r>
            <a:endParaRPr lang="ko-KR" altLang="en-US" sz="12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623392" y="6381328"/>
            <a:ext cx="10945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53279" y="1247127"/>
            <a:ext cx="513846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① 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실전 모의고사 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토익 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토플 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텝스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724988"/>
              </p:ext>
            </p:extLst>
          </p:nvPr>
        </p:nvGraphicFramePr>
        <p:xfrm>
          <a:off x="1883285" y="1751183"/>
          <a:ext cx="5418667" cy="1047750"/>
        </p:xfrm>
        <a:graphic>
          <a:graphicData uri="http://schemas.openxmlformats.org/drawingml/2006/table">
            <a:tbl>
              <a:tblPr/>
              <a:tblGrid>
                <a:gridCol w="355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뉴토익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신토익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토플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 /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텝스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VOCA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15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뉴토익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신토익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실전문제 풀이</a:t>
                      </a: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93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텝스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실전문제 풀이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48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111297" y="2111223"/>
            <a:ext cx="273504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실전 모의고사  </a:t>
            </a:r>
            <a:r>
              <a:rPr lang="en-US" altLang="ko-KR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20,000</a:t>
            </a:r>
            <a:r>
              <a:rPr lang="ko-KR" altLang="en-US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여 문제</a:t>
            </a:r>
            <a:endParaRPr lang="ko-KR" altLang="en-US" sz="1600" b="1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78720"/>
              </p:ext>
            </p:extLst>
          </p:nvPr>
        </p:nvGraphicFramePr>
        <p:xfrm>
          <a:off x="1919200" y="3675541"/>
          <a:ext cx="5418667" cy="2092326"/>
        </p:xfrm>
        <a:graphic>
          <a:graphicData uri="http://schemas.openxmlformats.org/drawingml/2006/table">
            <a:tbl>
              <a:tblPr/>
              <a:tblGrid>
                <a:gridCol w="355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영어 회화 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중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고급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175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일본어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회화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중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고급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24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중국어 회화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중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고급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23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영어 단어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중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·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고급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121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프랑스어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독일어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스페인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이탈리아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베트남</a:t>
                      </a: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8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Speaking 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29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 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261979" y="4249169"/>
            <a:ext cx="1933543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어학 </a:t>
            </a:r>
            <a:r>
              <a:rPr lang="ko-KR" altLang="en-US" sz="1600" b="1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앱북</a:t>
            </a:r>
            <a:r>
              <a:rPr lang="ko-KR" altLang="en-US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</a:t>
            </a:r>
            <a:r>
              <a:rPr lang="en-US" altLang="ko-KR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380</a:t>
            </a:r>
            <a:r>
              <a:rPr lang="ko-KR" altLang="en-US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여종</a:t>
            </a:r>
            <a:endParaRPr lang="ko-KR" altLang="en-US" sz="1600" b="1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95906" y="3038035"/>
            <a:ext cx="555756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② 어학학습용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앱북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영어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일어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중국어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VOCA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9128" y="426617"/>
            <a:ext cx="5054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sz="2400" dirty="0" err="1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제공 서비스 소개</a:t>
            </a:r>
            <a:endParaRPr lang="en-US" altLang="ko-KR" sz="24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8631356" y="246192"/>
            <a:ext cx="2154967" cy="1494947"/>
            <a:chOff x="1100441" y="929627"/>
            <a:chExt cx="3169929" cy="2745946"/>
          </a:xfrm>
        </p:grpSpPr>
        <p:grpSp>
          <p:nvGrpSpPr>
            <p:cNvPr id="16" name="그룹 39"/>
            <p:cNvGrpSpPr>
              <a:grpSpLocks/>
            </p:cNvGrpSpPr>
            <p:nvPr/>
          </p:nvGrpSpPr>
          <p:grpSpPr bwMode="auto">
            <a:xfrm>
              <a:off x="1100441" y="1047949"/>
              <a:ext cx="3169929" cy="2627624"/>
              <a:chOff x="6645881" y="3278171"/>
              <a:chExt cx="3705575" cy="3768346"/>
            </a:xfrm>
          </p:grpSpPr>
          <p:pic>
            <p:nvPicPr>
              <p:cNvPr id="18" name="Picture 2" descr="C:\Documents and Settings\user\바탕 화면\이미지\오토잉글리쉬\앱도서관X3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/>
              </a:blip>
              <a:srcRect t="8525" b="59058"/>
              <a:stretch/>
            </p:blipFill>
            <p:spPr bwMode="auto">
              <a:xfrm>
                <a:off x="6645881" y="3442800"/>
                <a:ext cx="3705575" cy="360371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  <a:extLst/>
            </p:spPr>
          </p:pic>
          <p:pic>
            <p:nvPicPr>
              <p:cNvPr id="19" name="Picture 3" descr="C:\Documents and Settings\user\바탕 화면\이미지\logo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4270" y="3278171"/>
                <a:ext cx="2403475" cy="606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7" name="그림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441" y="929627"/>
              <a:ext cx="772024" cy="979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067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08" y="0"/>
            <a:ext cx="7295961" cy="6839964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07669" y="170845"/>
            <a:ext cx="2014261" cy="1862048"/>
            <a:chOff x="7051231" y="894720"/>
            <a:chExt cx="2014261" cy="1862048"/>
          </a:xfrm>
        </p:grpSpPr>
        <p:sp>
          <p:nvSpPr>
            <p:cNvPr id="7" name="TextBox 6"/>
            <p:cNvSpPr txBox="1"/>
            <p:nvPr/>
          </p:nvSpPr>
          <p:spPr>
            <a:xfrm>
              <a:off x="7051231" y="894720"/>
              <a:ext cx="2014261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50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01</a:t>
              </a:r>
              <a:endParaRPr lang="ko-KR" altLang="en-US" sz="115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097531" y="1794371"/>
              <a:ext cx="1641428" cy="3671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127938" y="1802305"/>
              <a:ext cx="155886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어학 학습 기능</a:t>
              </a:r>
              <a:endParaRPr lang="ko-KR" altLang="en-US" sz="1600" dirty="0"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7081520" y="2591867"/>
              <a:ext cx="160528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/>
          <p:cNvSpPr/>
          <p:nvPr/>
        </p:nvSpPr>
        <p:spPr>
          <a:xfrm>
            <a:off x="534839" y="1949555"/>
            <a:ext cx="530524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교재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어학기가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하나의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앱으로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/>
            <a:r>
              <a:rPr lang="ko-KR" altLang="en-US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입체적 </a:t>
            </a:r>
            <a:r>
              <a:rPr lang="ko-KR" altLang="en-US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효과적 </a:t>
            </a:r>
            <a:r>
              <a:rPr lang="ko-KR" altLang="en-US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학습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14068" y="2700087"/>
            <a:ext cx="604384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음성 인식 교재 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개별 문장 터치 해당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원어민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음성 재생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어학기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기능 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아는 표현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모르는 표현 선택 반복 청취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    2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개인별 맞춤형 </a:t>
            </a:r>
            <a:r>
              <a:rPr lang="ko-KR" altLang="en-US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설정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반복횟수 속도 등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    3.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말하기 연습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받아쓰기 기능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    4.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대화 듣기</a:t>
            </a:r>
            <a:endParaRPr lang="en-US" altLang="ko-KR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en-US" altLang="ko-KR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   </a:t>
            </a:r>
          </a:p>
          <a:p>
            <a:r>
              <a:rPr lang="en-US" altLang="ko-KR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   5.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개인별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LMS(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학습진도표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매칭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게임 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본문을 활용한 게임학습</a:t>
            </a:r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2" name="그림 1">
            <a:hlinkClick r:id="rId3" action="ppaction://hlinkfile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647" y="1241355"/>
            <a:ext cx="2509200" cy="4104000"/>
          </a:xfrm>
          <a:prstGeom prst="rect">
            <a:avLst/>
          </a:prstGeom>
        </p:spPr>
      </p:pic>
      <p:pic>
        <p:nvPicPr>
          <p:cNvPr id="3" name="그림 2">
            <a:hlinkClick r:id="rId5" action="ppaction://hlinkfile"/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007" y="1319919"/>
            <a:ext cx="2285113" cy="41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4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08" y="0"/>
            <a:ext cx="7295961" cy="6839964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07669" y="170845"/>
            <a:ext cx="2014261" cy="1862048"/>
            <a:chOff x="7051231" y="894720"/>
            <a:chExt cx="2014261" cy="1862048"/>
          </a:xfrm>
        </p:grpSpPr>
        <p:sp>
          <p:nvSpPr>
            <p:cNvPr id="7" name="TextBox 6"/>
            <p:cNvSpPr txBox="1"/>
            <p:nvPr/>
          </p:nvSpPr>
          <p:spPr>
            <a:xfrm>
              <a:off x="7051231" y="894720"/>
              <a:ext cx="2014261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50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02</a:t>
              </a:r>
              <a:endParaRPr lang="ko-KR" altLang="en-US" sz="115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097531" y="1794371"/>
              <a:ext cx="1641428" cy="3671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127938" y="1802305"/>
              <a:ext cx="155886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문제풀이 기능</a:t>
              </a:r>
              <a:endParaRPr lang="ko-KR" altLang="en-US" sz="1600" dirty="0"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7081520" y="2591867"/>
              <a:ext cx="160528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/>
          <p:cNvSpPr/>
          <p:nvPr/>
        </p:nvSpPr>
        <p:spPr>
          <a:xfrm>
            <a:off x="627118" y="2051214"/>
            <a:ext cx="354221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실전 문제 풀이로 학습효과 검증 </a:t>
            </a:r>
            <a:endParaRPr lang="en-US" altLang="ko-KR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자신감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획득의 중요한 과정 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52091" y="3035122"/>
            <a:ext cx="58319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앱을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통하여 </a:t>
            </a:r>
            <a:r>
              <a:rPr lang="ko-KR" altLang="en-US" dirty="0">
                <a:solidFill>
                  <a:srgbClr val="7030A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즉시 문제 풀이 </a:t>
            </a:r>
            <a:r>
              <a:rPr lang="en-US" altLang="ko-KR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성적 열람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가능</a:t>
            </a:r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실제 시험과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동일한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실전 문제 풀이 </a:t>
            </a:r>
            <a:r>
              <a:rPr lang="en-US" altLang="ko-KR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dirty="0" err="1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토익</a:t>
            </a:r>
            <a:r>
              <a:rPr lang="en-US" altLang="ko-KR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토플</a:t>
            </a:r>
            <a:r>
              <a:rPr lang="en-US" altLang="ko-KR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dirty="0" err="1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텝스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관련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연습문제 및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파트별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연습문제 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풀이</a:t>
            </a:r>
            <a:endParaRPr lang="en-US" altLang="ko-KR" dirty="0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오답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노트 관리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및 다양한 형태의 </a:t>
            </a:r>
            <a:r>
              <a:rPr lang="ko-KR" altLang="en-US" dirty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통계 기능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활용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=&gt; </a:t>
            </a:r>
            <a:r>
              <a:rPr lang="ko-KR" altLang="en-US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실전문제풀이로 학습효과 </a:t>
            </a:r>
            <a:r>
              <a:rPr lang="en-US" altLang="ko-KR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up~!</a:t>
            </a:r>
            <a:endParaRPr lang="en-US" altLang="ko-KR" dirty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007" y="1339113"/>
            <a:ext cx="2295746" cy="4157920"/>
          </a:xfrm>
          <a:prstGeom prst="rect">
            <a:avLst/>
          </a:prstGeom>
        </p:spPr>
      </p:pic>
      <p:pic>
        <p:nvPicPr>
          <p:cNvPr id="2" name="그림 1">
            <a:hlinkClick r:id="rId4" action="ppaction://hlinkfile"/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759" y="1254049"/>
            <a:ext cx="2498400" cy="412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2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6" t="7812" r="-1" b="7812"/>
          <a:stretch/>
        </p:blipFill>
        <p:spPr>
          <a:xfrm>
            <a:off x="0" y="0"/>
            <a:ext cx="6111240" cy="6858000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625500" y="94906"/>
            <a:ext cx="2855090" cy="1657035"/>
            <a:chOff x="370415" y="169470"/>
            <a:chExt cx="2855090" cy="1657035"/>
          </a:xfrm>
        </p:grpSpPr>
        <p:sp>
          <p:nvSpPr>
            <p:cNvPr id="6" name="직사각형 5"/>
            <p:cNvSpPr/>
            <p:nvPr/>
          </p:nvSpPr>
          <p:spPr>
            <a:xfrm>
              <a:off x="419523" y="231662"/>
              <a:ext cx="2764946" cy="159484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370415" y="169470"/>
              <a:ext cx="2855090" cy="1657035"/>
            </a:xfrm>
            <a:prstGeom prst="rect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45491" y="196459"/>
              <a:ext cx="259272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600" dirty="0" smtClean="0">
                  <a:ln>
                    <a:solidFill>
                      <a:srgbClr val="362F2B"/>
                    </a:solidFill>
                  </a:ln>
                  <a:solidFill>
                    <a:srgbClr val="2727E9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APP-</a:t>
              </a:r>
              <a:r>
                <a:rPr lang="en-US" altLang="ko-KR" sz="3600" dirty="0">
                  <a:ln>
                    <a:solidFill>
                      <a:srgbClr val="362F2B"/>
                    </a:solidFill>
                  </a:ln>
                  <a:solidFill>
                    <a:srgbClr val="2727E9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BOOK</a:t>
              </a:r>
            </a:p>
            <a:p>
              <a:endParaRPr lang="en-US" altLang="ko-KR" sz="1400" dirty="0">
                <a:ln>
                  <a:solidFill>
                    <a:srgbClr val="362F2B"/>
                  </a:solidFill>
                </a:ln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19523" y="761149"/>
              <a:ext cx="272391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FF0000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교육효과</a:t>
              </a:r>
              <a:r>
                <a:rPr lang="ko-KR" altLang="en-US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b="1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FF0000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극대화</a:t>
              </a:r>
              <a:r>
                <a:rPr lang="ko-KR" altLang="en-US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를 위해</a:t>
              </a:r>
              <a:endParaRPr lang="en-US" altLang="ko-KR" dirty="0" smtClean="0">
                <a:ln>
                  <a:solidFill>
                    <a:srgbClr val="362F2B">
                      <a:alpha val="20000"/>
                    </a:srgbClr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  <a:p>
              <a:r>
                <a:rPr lang="ko-KR" altLang="en-US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개발된</a:t>
              </a:r>
              <a:endParaRPr lang="en-US" altLang="ko-KR" dirty="0" smtClean="0">
                <a:ln>
                  <a:solidFill>
                    <a:srgbClr val="362F2B">
                      <a:alpha val="20000"/>
                    </a:srgbClr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  <a:p>
              <a:r>
                <a:rPr lang="ko-KR" altLang="en-US" sz="2000" b="1" dirty="0" smtClean="0">
                  <a:ln>
                    <a:solidFill>
                      <a:srgbClr val="362F2B">
                        <a:alpha val="20000"/>
                      </a:srgbClr>
                    </a:solidFill>
                  </a:ln>
                  <a:solidFill>
                    <a:srgbClr val="263BDA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차세대 멀티미디어 콘텐츠</a:t>
              </a:r>
              <a:endParaRPr lang="en-US" altLang="ko-KR" sz="2000" b="1" dirty="0">
                <a:ln>
                  <a:solidFill>
                    <a:srgbClr val="362F2B">
                      <a:alpha val="20000"/>
                    </a:srgbClr>
                  </a:solidFill>
                </a:ln>
                <a:solidFill>
                  <a:srgbClr val="263BDA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770829" y="4662309"/>
            <a:ext cx="25927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100" dirty="0">
              <a:ln>
                <a:solidFill>
                  <a:srgbClr val="362F2B">
                    <a:alpha val="20000"/>
                  </a:srgbClr>
                </a:solidFill>
              </a:ln>
              <a:solidFill>
                <a:srgbClr val="362F2B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6479043" y="860628"/>
            <a:ext cx="5240935" cy="5421373"/>
            <a:chOff x="6597581" y="522292"/>
            <a:chExt cx="5287751" cy="5421373"/>
          </a:xfrm>
        </p:grpSpPr>
        <p:grpSp>
          <p:nvGrpSpPr>
            <p:cNvPr id="3" name="그룹 2"/>
            <p:cNvGrpSpPr/>
            <p:nvPr/>
          </p:nvGrpSpPr>
          <p:grpSpPr>
            <a:xfrm>
              <a:off x="6618844" y="522292"/>
              <a:ext cx="3536057" cy="844142"/>
              <a:chOff x="6615295" y="926618"/>
              <a:chExt cx="3536057" cy="844142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6615295" y="926618"/>
                <a:ext cx="4978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1</a:t>
                </a:r>
                <a:endParaRPr lang="ko-KR" altLang="en-US" sz="32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081281" y="1047485"/>
                <a:ext cx="3070071" cy="723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다양한 표현 방식</a:t>
                </a:r>
                <a:endParaRPr lang="en-US" altLang="ko-KR" dirty="0" smtClean="0">
                  <a:ln>
                    <a:solidFill>
                      <a:srgbClr val="362F2B"/>
                    </a:solidFill>
                  </a:ln>
                  <a:solidFill>
                    <a:srgbClr val="2727E9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endParaRPr lang="en-US" altLang="ko-KR" sz="9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(</a:t>
                </a:r>
                <a:r>
                  <a:rPr lang="ko-KR" altLang="en-US" sz="1400" dirty="0" err="1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텍스트형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오디오형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멀티미디어형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)</a:t>
                </a:r>
                <a:endParaRPr lang="ko-KR" altLang="en-US" sz="1400" dirty="0"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4" name="그룹 3"/>
            <p:cNvGrpSpPr/>
            <p:nvPr/>
          </p:nvGrpSpPr>
          <p:grpSpPr>
            <a:xfrm>
              <a:off x="6629442" y="1488169"/>
              <a:ext cx="4967539" cy="844142"/>
              <a:chOff x="6618833" y="1493705"/>
              <a:chExt cx="4967539" cy="844142"/>
            </a:xfrm>
          </p:grpSpPr>
          <p:sp>
            <p:nvSpPr>
              <p:cNvPr id="32" name="TextBox 31"/>
              <p:cNvSpPr txBox="1"/>
              <p:nvPr/>
            </p:nvSpPr>
            <p:spPr>
              <a:xfrm>
                <a:off x="6618833" y="1493705"/>
                <a:ext cx="4978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2</a:t>
                </a:r>
                <a:endParaRPr lang="ko-KR" altLang="en-US" sz="32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7084819" y="1614572"/>
                <a:ext cx="4501553" cy="723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다양한 기능 제공</a:t>
                </a:r>
                <a:endParaRPr lang="en-US" altLang="ko-KR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endParaRPr lang="en-US" altLang="ko-KR" sz="9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문제풀이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어학학</a:t>
                </a:r>
                <a:r>
                  <a:rPr lang="ko-KR" altLang="en-US" sz="1400" dirty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습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오디오전자책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멀티미디어 기능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)</a:t>
                </a:r>
                <a:endParaRPr lang="ko-KR" altLang="en-US" sz="1400" dirty="0"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54" name="그룹 53"/>
            <p:cNvGrpSpPr/>
            <p:nvPr/>
          </p:nvGrpSpPr>
          <p:grpSpPr>
            <a:xfrm>
              <a:off x="6618844" y="2549929"/>
              <a:ext cx="4226584" cy="584775"/>
              <a:chOff x="6615295" y="1001049"/>
              <a:chExt cx="4226584" cy="584775"/>
            </a:xfrm>
          </p:grpSpPr>
          <p:sp>
            <p:nvSpPr>
              <p:cNvPr id="55" name="TextBox 54"/>
              <p:cNvSpPr txBox="1"/>
              <p:nvPr/>
            </p:nvSpPr>
            <p:spPr>
              <a:xfrm>
                <a:off x="6615295" y="1001049"/>
                <a:ext cx="4978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3</a:t>
                </a:r>
                <a:endParaRPr lang="ko-KR" altLang="en-US" sz="32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7081281" y="1121916"/>
                <a:ext cx="376059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보고</a:t>
                </a:r>
                <a:r>
                  <a:rPr lang="en-US" altLang="ko-KR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~</a:t>
                </a:r>
                <a:r>
                  <a:rPr lang="ko-KR" altLang="en-US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듣고</a:t>
                </a:r>
                <a:r>
                  <a:rPr lang="en-US" altLang="ko-KR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~</a:t>
                </a:r>
                <a:r>
                  <a:rPr lang="ko-KR" altLang="en-US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만지는 </a:t>
                </a:r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오감체험 학습효과</a:t>
                </a:r>
                <a:endParaRPr lang="ko-KR" altLang="en-US" dirty="0"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57" name="그룹 56"/>
            <p:cNvGrpSpPr/>
            <p:nvPr/>
          </p:nvGrpSpPr>
          <p:grpSpPr>
            <a:xfrm>
              <a:off x="6618844" y="3383493"/>
              <a:ext cx="5198595" cy="705642"/>
              <a:chOff x="6615295" y="926618"/>
              <a:chExt cx="5198595" cy="705642"/>
            </a:xfrm>
          </p:grpSpPr>
          <p:sp>
            <p:nvSpPr>
              <p:cNvPr id="58" name="TextBox 57"/>
              <p:cNvSpPr txBox="1"/>
              <p:nvPr/>
            </p:nvSpPr>
            <p:spPr>
              <a:xfrm>
                <a:off x="6615295" y="926618"/>
                <a:ext cx="4978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4</a:t>
                </a:r>
                <a:endParaRPr lang="ko-KR" altLang="en-US" sz="32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7081281" y="1047485"/>
                <a:ext cx="473260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개인별 학습 </a:t>
                </a:r>
                <a:r>
                  <a:rPr lang="ko-KR" altLang="en-US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난이도 </a:t>
                </a:r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조정</a:t>
                </a:r>
                <a:r>
                  <a:rPr lang="en-US" altLang="ko-KR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~</a:t>
                </a:r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자기 실력에 맞추어</a:t>
                </a:r>
                <a:endParaRPr lang="en-US" altLang="ko-KR" sz="9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r>
                  <a:rPr lang="en-US" altLang="ko-KR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( </a:t>
                </a:r>
                <a:r>
                  <a:rPr lang="ko-KR" altLang="en-US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표현검색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, 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오답확인</a:t>
                </a:r>
                <a:r>
                  <a:rPr lang="en-US" altLang="ko-KR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, </a:t>
                </a:r>
                <a:r>
                  <a:rPr lang="ko-KR" altLang="en-US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시험통계</a:t>
                </a:r>
                <a:r>
                  <a:rPr lang="en-US" altLang="ko-KR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, </a:t>
                </a:r>
                <a:r>
                  <a:rPr lang="ko-KR" altLang="en-US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개인별 강좌별 </a:t>
                </a:r>
                <a:r>
                  <a:rPr lang="en-US" altLang="ko-KR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LMS</a:t>
                </a:r>
                <a:r>
                  <a:rPr lang="ko-KR" altLang="en-US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기능 제공 </a:t>
                </a:r>
                <a:r>
                  <a:rPr lang="en-US" altLang="ko-KR" sz="140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)</a:t>
                </a:r>
                <a:endParaRPr lang="ko-KR" altLang="en-US" sz="1400" dirty="0"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60" name="그룹 59"/>
            <p:cNvGrpSpPr/>
            <p:nvPr/>
          </p:nvGrpSpPr>
          <p:grpSpPr>
            <a:xfrm>
              <a:off x="6597581" y="4374251"/>
              <a:ext cx="5287751" cy="844142"/>
              <a:chOff x="6615295" y="926618"/>
              <a:chExt cx="5287751" cy="844142"/>
            </a:xfrm>
          </p:grpSpPr>
          <p:sp>
            <p:nvSpPr>
              <p:cNvPr id="61" name="TextBox 60"/>
              <p:cNvSpPr txBox="1"/>
              <p:nvPr/>
            </p:nvSpPr>
            <p:spPr>
              <a:xfrm>
                <a:off x="6615295" y="926618"/>
                <a:ext cx="4978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5</a:t>
                </a:r>
                <a:endParaRPr lang="ko-KR" altLang="en-US" sz="32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7081280" y="1047485"/>
                <a:ext cx="4821766" cy="7232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이용자와 콘텐츠 </a:t>
                </a:r>
                <a:r>
                  <a:rPr lang="ko-KR" altLang="en-US" dirty="0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상호작용을 </a:t>
                </a:r>
                <a:r>
                  <a:rPr lang="ko-KR" altLang="en-US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통한 이해력</a:t>
                </a:r>
                <a:r>
                  <a:rPr lang="en-US" altLang="ko-KR" smtClean="0">
                    <a:solidFill>
                      <a:srgbClr val="2727E9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up~!</a:t>
                </a:r>
                <a:endParaRPr lang="en-US" altLang="ko-KR" dirty="0" smtClean="0">
                  <a:ln>
                    <a:solidFill>
                      <a:srgbClr val="362F2B"/>
                    </a:solidFill>
                  </a:ln>
                  <a:solidFill>
                    <a:srgbClr val="2727E9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endParaRPr lang="en-US" altLang="ko-KR" sz="900" dirty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(</a:t>
                </a:r>
                <a:r>
                  <a:rPr lang="ko-KR" altLang="en-US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일방적 강의 </a:t>
                </a:r>
                <a:r>
                  <a:rPr lang="en-US" altLang="ko-KR" sz="1400" dirty="0" smtClean="0">
                    <a:ln>
                      <a:solidFill>
                        <a:srgbClr val="362F2B"/>
                      </a:solidFill>
                    </a:ln>
                    <a:solidFill>
                      <a:srgbClr val="362F2B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X)</a:t>
                </a:r>
                <a:endParaRPr lang="ko-KR" altLang="en-US" sz="1400" dirty="0"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sp>
          <p:nvSpPr>
            <p:cNvPr id="64" name="TextBox 63"/>
            <p:cNvSpPr txBox="1"/>
            <p:nvPr/>
          </p:nvSpPr>
          <p:spPr>
            <a:xfrm>
              <a:off x="6618844" y="5358890"/>
              <a:ext cx="4978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32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28" name="그룹 56"/>
          <p:cNvGrpSpPr>
            <a:grpSpLocks/>
          </p:cNvGrpSpPr>
          <p:nvPr/>
        </p:nvGrpSpPr>
        <p:grpSpPr bwMode="auto">
          <a:xfrm>
            <a:off x="0" y="6352581"/>
            <a:ext cx="12090399" cy="506413"/>
            <a:chOff x="636042" y="5771486"/>
            <a:chExt cx="7824241" cy="720726"/>
          </a:xfrm>
        </p:grpSpPr>
        <p:pic>
          <p:nvPicPr>
            <p:cNvPr id="29" name="Picture 2" descr="\\Papaya\mediapool\jang\aaa\book21_course580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042" y="5771487"/>
              <a:ext cx="479425" cy="7207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0" name="Picture 4" descr="\\Papaya\mediapool\jang\aaa\book21_course1608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60076" y="5771486"/>
              <a:ext cx="479425" cy="72072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1" name="Picture 5" descr="\\Papaya\mediapool\jang\aaa\book21_course1609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84110" y="5771486"/>
              <a:ext cx="481013" cy="72072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3" name="Picture 7" descr="\\Papaya\mediapool\jang\aaa\book21_course1699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32777" y="5771487"/>
              <a:ext cx="479425" cy="7207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4" name="Picture 8" descr="\\Papaya\mediapool\jang\aaa\book21_course1980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356811" y="5773074"/>
              <a:ext cx="481013" cy="71913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6" name="Picture 18" descr="\\Papaya\mediapool\jang\aaa\book21_course4013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931206" y="5771487"/>
              <a:ext cx="479425" cy="7207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7" name="Picture 20" descr="\\Papaya\mediapool\jang\aaa\book21_course4355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407172" y="5773074"/>
              <a:ext cx="479425" cy="71913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39" name="Picture 21" descr="\\Papaya\mediapool\jang\aaa\book21_course4375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455240" y="5773075"/>
              <a:ext cx="481013" cy="719137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0" name="Picture 24" descr="\\Papaya\mediapool\jang\aaa\book21_course4922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7980858" y="5771487"/>
              <a:ext cx="479425" cy="7207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1" name="Picture 35" descr="\\Papaya\mediapool\jang\aaa\book21_course5170.jpg"/>
            <p:cNvPicPr>
              <a:picLocks noChangeAspect="1" noChangeArrowheads="1"/>
            </p:cNvPicPr>
            <p:nvPr/>
          </p:nvPicPr>
          <p:blipFill>
            <a:blip r:embed="rId12" cstate="print">
              <a:extLst/>
            </a:blip>
            <a:srcRect/>
            <a:stretch>
              <a:fillRect/>
            </a:stretch>
          </p:blipFill>
          <p:spPr bwMode="auto">
            <a:xfrm>
              <a:off x="2209732" y="5772212"/>
              <a:ext cx="48000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2" name="Picture 36" descr="\\Papaya\mediapool\jang\aaa\book21_course5187.jpg"/>
            <p:cNvPicPr>
              <a:picLocks noChangeAspect="1" noChangeArrowheads="1"/>
            </p:cNvPicPr>
            <p:nvPr/>
          </p:nvPicPr>
          <p:blipFill>
            <a:blip r:embed="rId13" cstate="print">
              <a:extLst/>
            </a:blip>
            <a:srcRect/>
            <a:stretch>
              <a:fillRect/>
            </a:stretch>
          </p:blipFill>
          <p:spPr bwMode="auto">
            <a:xfrm>
              <a:off x="2734341" y="5772212"/>
              <a:ext cx="48000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3" name="Picture 37" descr="\\Papaya\mediapool\jang\aaa\book21_course5645.jpg"/>
            <p:cNvPicPr>
              <a:picLocks noChangeAspect="1" noChangeArrowheads="1"/>
            </p:cNvPicPr>
            <p:nvPr/>
          </p:nvPicPr>
          <p:blipFill>
            <a:blip r:embed="rId14" cstate="print">
              <a:extLst/>
            </a:blip>
            <a:srcRect/>
            <a:stretch>
              <a:fillRect/>
            </a:stretch>
          </p:blipFill>
          <p:spPr bwMode="auto">
            <a:xfrm>
              <a:off x="5882433" y="5772212"/>
              <a:ext cx="48013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4" name="Picture 38" descr="\\Papaya\mediapool\jang\aaa\book21_course6276.jpg"/>
            <p:cNvPicPr>
              <a:picLocks noChangeAspect="1" noChangeArrowheads="1"/>
            </p:cNvPicPr>
            <p:nvPr/>
          </p:nvPicPr>
          <p:blipFill>
            <a:blip r:embed="rId15" cstate="print">
              <a:extLst/>
            </a:blip>
            <a:srcRect/>
            <a:stretch>
              <a:fillRect/>
            </a:stretch>
          </p:blipFill>
          <p:spPr bwMode="auto">
            <a:xfrm>
              <a:off x="3258950" y="5772212"/>
              <a:ext cx="48000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5" name="Picture 39" descr="\\Papaya\mediapool\jang\aaa\book21_course6319.jpg"/>
            <p:cNvPicPr>
              <a:picLocks noChangeAspect="1" noChangeArrowheads="1"/>
            </p:cNvPicPr>
            <p:nvPr/>
          </p:nvPicPr>
          <p:blipFill>
            <a:blip r:embed="rId16" cstate="print">
              <a:extLst/>
            </a:blip>
            <a:srcRect/>
            <a:stretch>
              <a:fillRect/>
            </a:stretch>
          </p:blipFill>
          <p:spPr bwMode="auto">
            <a:xfrm>
              <a:off x="3783559" y="5772212"/>
              <a:ext cx="48000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pic>
          <p:nvPicPr>
            <p:cNvPr id="46" name="Picture 40" descr="\\Papaya\mediapool\jang\aaa\book21_course6326.jpg"/>
            <p:cNvPicPr>
              <a:picLocks noChangeAspect="1" noChangeArrowheads="1"/>
            </p:cNvPicPr>
            <p:nvPr/>
          </p:nvPicPr>
          <p:blipFill>
            <a:blip r:embed="rId17" cstate="print">
              <a:extLst/>
            </a:blip>
            <a:srcRect/>
            <a:stretch>
              <a:fillRect/>
            </a:stretch>
          </p:blipFill>
          <p:spPr bwMode="auto">
            <a:xfrm>
              <a:off x="4308168" y="5772212"/>
              <a:ext cx="480000" cy="7200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</p:grpSp>
      <p:grpSp>
        <p:nvGrpSpPr>
          <p:cNvPr id="47" name="그룹 46"/>
          <p:cNvGrpSpPr/>
          <p:nvPr/>
        </p:nvGrpSpPr>
        <p:grpSpPr>
          <a:xfrm>
            <a:off x="9778122" y="220309"/>
            <a:ext cx="2154967" cy="1494947"/>
            <a:chOff x="1100441" y="929627"/>
            <a:chExt cx="3169929" cy="2745946"/>
          </a:xfrm>
        </p:grpSpPr>
        <p:grpSp>
          <p:nvGrpSpPr>
            <p:cNvPr id="48" name="그룹 39"/>
            <p:cNvGrpSpPr>
              <a:grpSpLocks/>
            </p:cNvGrpSpPr>
            <p:nvPr/>
          </p:nvGrpSpPr>
          <p:grpSpPr bwMode="auto">
            <a:xfrm>
              <a:off x="1100441" y="1047949"/>
              <a:ext cx="3169929" cy="2627624"/>
              <a:chOff x="6645881" y="3278171"/>
              <a:chExt cx="3705575" cy="3768346"/>
            </a:xfrm>
          </p:grpSpPr>
          <p:pic>
            <p:nvPicPr>
              <p:cNvPr id="50" name="Picture 2" descr="C:\Documents and Settings\user\바탕 화면\이미지\오토잉글리쉬\앱도서관X3.png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/>
              </a:blip>
              <a:srcRect t="8525" b="59058"/>
              <a:stretch/>
            </p:blipFill>
            <p:spPr bwMode="auto">
              <a:xfrm>
                <a:off x="6645881" y="3442800"/>
                <a:ext cx="3705575" cy="360371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  <a:extLst/>
            </p:spPr>
          </p:pic>
          <p:pic>
            <p:nvPicPr>
              <p:cNvPr id="51" name="Picture 3" descr="C:\Documents and Settings\user\바탕 화면\이미지\logo.png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4270" y="3278171"/>
                <a:ext cx="2403475" cy="606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9" name="그림 5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441" y="929627"/>
              <a:ext cx="772024" cy="979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38196" y="2591040"/>
            <a:ext cx="1984437" cy="2604051"/>
            <a:chOff x="6378374" y="2392272"/>
            <a:chExt cx="4831493" cy="3606097"/>
          </a:xfrm>
        </p:grpSpPr>
        <p:pic>
          <p:nvPicPr>
            <p:cNvPr id="53" name="Picture 8" descr="\\Papaya\mediapool\디자인작업\문제유형어플PNG\오답노트_문제해설.png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7305059" y="3007519"/>
              <a:ext cx="1535620" cy="29702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grpSp>
          <p:nvGrpSpPr>
            <p:cNvPr id="63" name="그룹 61"/>
            <p:cNvGrpSpPr>
              <a:grpSpLocks/>
            </p:cNvGrpSpPr>
            <p:nvPr/>
          </p:nvGrpSpPr>
          <p:grpSpPr bwMode="auto">
            <a:xfrm>
              <a:off x="6378374" y="3006698"/>
              <a:ext cx="1189440" cy="2991671"/>
              <a:chOff x="7195914" y="2911856"/>
              <a:chExt cx="2174875" cy="4235450"/>
            </a:xfrm>
          </p:grpSpPr>
          <p:pic>
            <p:nvPicPr>
              <p:cNvPr id="73" name="Picture 2" descr="C:\Documents and Settings\user\My Documents\바탕화면 정리\2\아름백업정리\회사\카드북광고\카드북여행1.png"/>
              <p:cNvPicPr>
                <a:picLocks noChangeAspect="1" noChangeArrowheads="1"/>
              </p:cNvPicPr>
              <p:nvPr/>
            </p:nvPicPr>
            <p:blipFill>
              <a:blip r:embed="rId22"/>
              <a:srcRect/>
              <a:stretch>
                <a:fillRect/>
              </a:stretch>
            </p:blipFill>
            <p:spPr bwMode="auto">
              <a:xfrm>
                <a:off x="7196437" y="2910770"/>
                <a:ext cx="2174853" cy="4236536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/>
            </p:spPr>
          </p:pic>
          <p:pic>
            <p:nvPicPr>
              <p:cNvPr id="74" name="Picture 5" descr="\\Papaya\mediapool\디자인작업\문제유형어플PNG\1.png"/>
              <p:cNvPicPr>
                <a:picLocks noChangeAspect="1" noChangeArrowheads="1"/>
              </p:cNvPicPr>
              <p:nvPr/>
            </p:nvPicPr>
            <p:blipFill>
              <a:blip r:embed="rId23"/>
              <a:srcRect/>
              <a:stretch>
                <a:fillRect/>
              </a:stretch>
            </p:blipFill>
            <p:spPr bwMode="auto">
              <a:xfrm>
                <a:off x="7390936" y="3647950"/>
                <a:ext cx="1803537" cy="287230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/>
            </p:spPr>
          </p:pic>
        </p:grpSp>
        <p:pic>
          <p:nvPicPr>
            <p:cNvPr id="65" name="Picture 4" descr="\\Papaya\mediapool\디자인작업\문제유형어플PNG\part6_ac.png"/>
            <p:cNvPicPr>
              <a:picLocks noChangeAspect="1" noChangeArrowheads="1"/>
            </p:cNvPicPr>
            <p:nvPr/>
          </p:nvPicPr>
          <p:blipFill>
            <a:blip r:embed="rId24"/>
            <a:srcRect/>
            <a:stretch>
              <a:fillRect/>
            </a:stretch>
          </p:blipFill>
          <p:spPr bwMode="auto">
            <a:xfrm>
              <a:off x="8535103" y="3007519"/>
              <a:ext cx="1533687" cy="29702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66" name="Picture 9" descr="\\Papaya\mediapool\디자인작업\문제유형어플PNG\성적표_테스트 후.png"/>
            <p:cNvPicPr>
              <a:picLocks noChangeAspect="1" noChangeArrowheads="1"/>
            </p:cNvPicPr>
            <p:nvPr/>
          </p:nvPicPr>
          <p:blipFill>
            <a:blip r:embed="rId25"/>
            <a:srcRect/>
            <a:stretch>
              <a:fillRect/>
            </a:stretch>
          </p:blipFill>
          <p:spPr bwMode="auto">
            <a:xfrm>
              <a:off x="9892792" y="3007519"/>
              <a:ext cx="1317075" cy="29702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grpSp>
          <p:nvGrpSpPr>
            <p:cNvPr id="68" name="그룹 63"/>
            <p:cNvGrpSpPr>
              <a:grpSpLocks/>
            </p:cNvGrpSpPr>
            <p:nvPr/>
          </p:nvGrpSpPr>
          <p:grpSpPr bwMode="auto">
            <a:xfrm>
              <a:off x="7141809" y="3173810"/>
              <a:ext cx="167308" cy="216155"/>
              <a:chOff x="6473242" y="2542977"/>
              <a:chExt cx="392253" cy="392253"/>
            </a:xfrm>
          </p:grpSpPr>
          <p:sp>
            <p:nvSpPr>
              <p:cNvPr id="71" name="타원 70"/>
              <p:cNvSpPr/>
              <p:nvPr/>
            </p:nvSpPr>
            <p:spPr>
              <a:xfrm>
                <a:off x="6475099" y="2543696"/>
                <a:ext cx="389951" cy="391790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kumimoji="0" lang="ko-KR" altLang="en-US" sz="1600">
                  <a:solidFill>
                    <a:srgbClr val="19426B"/>
                  </a:solidFill>
                  <a:latin typeface="Arial" pitchFamily="34" charset="0"/>
                  <a:ea typeface="굴림" pitchFamily="50" charset="-127"/>
                </a:endParaRPr>
              </a:p>
            </p:txBody>
          </p:sp>
          <p:sp>
            <p:nvSpPr>
              <p:cNvPr id="72" name="타원 71"/>
              <p:cNvSpPr/>
              <p:nvPr/>
            </p:nvSpPr>
            <p:spPr>
              <a:xfrm>
                <a:off x="6611128" y="2681975"/>
                <a:ext cx="117892" cy="11523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kumimoji="0" lang="ko-KR" altLang="en-US" sz="1600">
                  <a:solidFill>
                    <a:srgbClr val="19426B"/>
                  </a:solidFill>
                  <a:latin typeface="Arial" pitchFamily="34" charset="0"/>
                  <a:ea typeface="굴림" pitchFamily="50" charset="-127"/>
                </a:endParaRPr>
              </a:p>
            </p:txBody>
          </p:sp>
        </p:grpSp>
        <p:sp>
          <p:nvSpPr>
            <p:cNvPr id="70" name="직사각형 69"/>
            <p:cNvSpPr/>
            <p:nvPr/>
          </p:nvSpPr>
          <p:spPr bwMode="auto">
            <a:xfrm>
              <a:off x="6485033" y="2392272"/>
              <a:ext cx="4625301" cy="80979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dirty="0" err="1" smtClean="0">
                  <a:ln w="18415" cmpd="sng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문제풀이형</a:t>
              </a:r>
              <a:r>
                <a:rPr kumimoji="0" lang="ko-KR" altLang="en-US" sz="1600" dirty="0" smtClean="0">
                  <a:ln w="18415" cmpd="sng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 </a:t>
              </a:r>
              <a:endParaRPr kumimoji="0" lang="en-US" altLang="ko-KR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 smtClean="0">
                  <a:ln w="18415" cmpd="sng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TOEIC</a:t>
              </a:r>
              <a:endParaRPr kumimoji="0" lang="en-US" altLang="ko-KR" sz="2000" dirty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endParaRPr>
            </a:p>
          </p:txBody>
        </p:sp>
      </p:grpSp>
      <p:grpSp>
        <p:nvGrpSpPr>
          <p:cNvPr id="75" name="그룹 27"/>
          <p:cNvGrpSpPr>
            <a:grpSpLocks/>
          </p:cNvGrpSpPr>
          <p:nvPr/>
        </p:nvGrpSpPr>
        <p:grpSpPr bwMode="auto">
          <a:xfrm rot="1800000">
            <a:off x="3824732" y="3001379"/>
            <a:ext cx="1852633" cy="1976876"/>
            <a:chOff x="214526" y="3638453"/>
            <a:chExt cx="1889452" cy="3256878"/>
          </a:xfrm>
        </p:grpSpPr>
        <p:pic>
          <p:nvPicPr>
            <p:cNvPr id="76" name="그림 29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415099">
              <a:off x="214526" y="3638453"/>
              <a:ext cx="1889452" cy="3256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그림 29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934" y="3952970"/>
              <a:ext cx="1029866" cy="1830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8" name="직사각형 77"/>
          <p:cNvSpPr/>
          <p:nvPr/>
        </p:nvSpPr>
        <p:spPr bwMode="auto">
          <a:xfrm>
            <a:off x="4160698" y="2647923"/>
            <a:ext cx="199485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디지털교재형</a:t>
            </a:r>
            <a:r>
              <a:rPr kumimoji="0" lang="ko-KR" altLang="en-US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endParaRPr kumimoji="0" lang="en-US" altLang="ko-KR" sz="160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roid Sans Fallback" pitchFamily="50" charset="-127"/>
              <a:ea typeface="Droid Sans Fallback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회화</a:t>
            </a:r>
            <a:endParaRPr kumimoji="0" lang="en-US" altLang="ko-KR" sz="200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roid Sans Fallback" pitchFamily="50" charset="-127"/>
              <a:ea typeface="Droid Sans Fallback" pitchFamily="50" charset="-127"/>
            </a:endParaRPr>
          </a:p>
        </p:txBody>
      </p:sp>
      <p:grpSp>
        <p:nvGrpSpPr>
          <p:cNvPr id="79" name="그룹 22"/>
          <p:cNvGrpSpPr>
            <a:grpSpLocks/>
          </p:cNvGrpSpPr>
          <p:nvPr/>
        </p:nvGrpSpPr>
        <p:grpSpPr bwMode="auto">
          <a:xfrm>
            <a:off x="2224307" y="3098954"/>
            <a:ext cx="2037099" cy="2070499"/>
            <a:chOff x="1352550" y="1773239"/>
            <a:chExt cx="4206875" cy="6978649"/>
          </a:xfrm>
        </p:grpSpPr>
        <p:sp>
          <p:nvSpPr>
            <p:cNvPr id="80" name="원호 79"/>
            <p:cNvSpPr/>
            <p:nvPr/>
          </p:nvSpPr>
          <p:spPr>
            <a:xfrm>
              <a:off x="1604243" y="1881435"/>
              <a:ext cx="3951587" cy="4295385"/>
            </a:xfrm>
            <a:prstGeom prst="arc">
              <a:avLst>
                <a:gd name="adj1" fmla="val 12761614"/>
                <a:gd name="adj2" fmla="val 4069156"/>
              </a:avLst>
            </a:prstGeom>
            <a:noFill/>
            <a:ln w="28575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kumimoji="0" lang="ko-KR" altLang="en-US"/>
            </a:p>
          </p:txBody>
        </p:sp>
        <p:pic>
          <p:nvPicPr>
            <p:cNvPr id="81" name="Picture 12" descr="C:\Documents and Settings\user\바탕 화면\이미지\오토잉글리쉬\안드로이드 어휘 스크린샷\dictate1.png"/>
            <p:cNvPicPr>
              <a:picLocks noChangeAspect="1" noChangeArrowheads="1"/>
            </p:cNvPicPr>
            <p:nvPr/>
          </p:nvPicPr>
          <p:blipFill>
            <a:blip r:embed="rId28"/>
            <a:srcRect/>
            <a:stretch>
              <a:fillRect/>
            </a:stretch>
          </p:blipFill>
          <p:spPr bwMode="auto">
            <a:xfrm rot="3950944">
              <a:off x="4493910" y="2965416"/>
              <a:ext cx="800651" cy="13303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82" name="Picture 9" descr="C:\Documents and Settings\user\바탕 화면\이미지\오토잉글리쉬\안드로이드 어휘 스크린샷\card1.png"/>
            <p:cNvPicPr>
              <a:picLocks noChangeAspect="1" noChangeArrowheads="1"/>
            </p:cNvPicPr>
            <p:nvPr/>
          </p:nvPicPr>
          <p:blipFill>
            <a:blip r:embed="rId29"/>
            <a:srcRect/>
            <a:stretch>
              <a:fillRect/>
            </a:stretch>
          </p:blipFill>
          <p:spPr bwMode="auto">
            <a:xfrm rot="3393249">
              <a:off x="4197278" y="2354106"/>
              <a:ext cx="797046" cy="13303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83" name="Picture 2" descr="C:\Documents and Settings\user\바탕 화면\이미지\오토잉글리쉬\안드로이드 어휘 스크린샷\overmatch2.png"/>
            <p:cNvPicPr>
              <a:picLocks noChangeAspect="1" noChangeArrowheads="1"/>
            </p:cNvPicPr>
            <p:nvPr/>
          </p:nvPicPr>
          <p:blipFill>
            <a:blip r:embed="rId30"/>
            <a:srcRect/>
            <a:stretch>
              <a:fillRect/>
            </a:stretch>
          </p:blipFill>
          <p:spPr bwMode="auto">
            <a:xfrm rot="2634469">
              <a:off x="3689703" y="1935532"/>
              <a:ext cx="798228" cy="13308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84" name="Picture 11" descr="C:\Documents and Settings\user\바탕 화면\이미지\오토잉글리쉬\안드로이드 어휘 스크린샷\cardstart.png"/>
            <p:cNvPicPr>
              <a:picLocks noChangeAspect="1" noChangeArrowheads="1"/>
            </p:cNvPicPr>
            <p:nvPr/>
          </p:nvPicPr>
          <p:blipFill>
            <a:blip r:embed="rId31"/>
            <a:srcRect/>
            <a:stretch>
              <a:fillRect/>
            </a:stretch>
          </p:blipFill>
          <p:spPr bwMode="auto">
            <a:xfrm rot="1656126">
              <a:off x="3089235" y="1773239"/>
              <a:ext cx="798228" cy="13308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85" name="Picture 2" descr="C:\Documents and Settings\user\바탕 화면\이미지\Untitled-1.png"/>
            <p:cNvPicPr>
              <a:picLocks noChangeAspect="1"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25" t="14087" r="48866" b="13210"/>
            <a:stretch>
              <a:fillRect/>
            </a:stretch>
          </p:blipFill>
          <p:spPr bwMode="auto">
            <a:xfrm>
              <a:off x="1352550" y="2776538"/>
              <a:ext cx="3308350" cy="5975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8" descr="C:\Documents and Settings\user\바탕 화면\이미지\오토잉글리쉬\안드로이드 어휘 스크린샷\scenstudy1.png"/>
            <p:cNvPicPr>
              <a:picLocks noChangeAspect="1" noChangeArrowheads="1"/>
            </p:cNvPicPr>
            <p:nvPr/>
          </p:nvPicPr>
          <p:blipFill>
            <a:blip r:embed="rId33" cstate="print">
              <a:extLst/>
            </a:blip>
            <a:srcRect/>
            <a:stretch>
              <a:fillRect/>
            </a:stretch>
          </p:blipFill>
          <p:spPr bwMode="auto">
            <a:xfrm>
              <a:off x="1835400" y="3340401"/>
              <a:ext cx="2448272" cy="4080453"/>
            </a:xfrm>
            <a:prstGeom prst="roundRect">
              <a:avLst>
                <a:gd name="adj" fmla="val 0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</p:grpSp>
      <p:sp>
        <p:nvSpPr>
          <p:cNvPr id="87" name="직사각형 86"/>
          <p:cNvSpPr/>
          <p:nvPr/>
        </p:nvSpPr>
        <p:spPr bwMode="auto">
          <a:xfrm>
            <a:off x="2244969" y="2555028"/>
            <a:ext cx="199485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err="1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학습형</a:t>
            </a:r>
            <a:r>
              <a:rPr kumimoji="0" lang="ko-KR" altLang="en-US" sz="1600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endParaRPr kumimoji="0" lang="en-US" altLang="ko-KR" sz="1600" dirty="0" smtClean="0">
              <a:ln w="18415" cmpd="sng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roid Sans Fallback" pitchFamily="50" charset="-127"/>
              <a:ea typeface="Droid Sans Fallback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멀티미디어북 </a:t>
            </a:r>
            <a:endParaRPr kumimoji="0" lang="en-US" altLang="ko-KR" sz="160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Droid Sans Fallback" pitchFamily="50" charset="-127"/>
              <a:ea typeface="Droid Sans Fallback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855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660098" y="6392362"/>
            <a:ext cx="1040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12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㈜</a:t>
            </a:r>
            <a:endParaRPr lang="ko-KR" altLang="en-US" sz="12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623392" y="6381328"/>
            <a:ext cx="10945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232022" y="1236548"/>
            <a:ext cx="31133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③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오디오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멀티미디어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앱북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674119"/>
              </p:ext>
            </p:extLst>
          </p:nvPr>
        </p:nvGraphicFramePr>
        <p:xfrm>
          <a:off x="1712075" y="1740605"/>
          <a:ext cx="5418667" cy="1046163"/>
        </p:xfrm>
        <a:graphic>
          <a:graphicData uri="http://schemas.openxmlformats.org/drawingml/2006/table">
            <a:tbl>
              <a:tblPr/>
              <a:tblGrid>
                <a:gridCol w="355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6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오디오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앱북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멀티미디어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앱북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3,500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264849" y="3036748"/>
            <a:ext cx="27652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④ 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취업길라잡이강좌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662007"/>
              </p:ext>
            </p:extLst>
          </p:nvPr>
        </p:nvGraphicFramePr>
        <p:xfrm>
          <a:off x="1712075" y="3540804"/>
          <a:ext cx="5418667" cy="698500"/>
        </p:xfrm>
        <a:graphic>
          <a:graphicData uri="http://schemas.openxmlformats.org/drawingml/2006/table">
            <a:tbl>
              <a:tblPr/>
              <a:tblGrid>
                <a:gridCol w="355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IT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강좌                       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68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과목</a:t>
                      </a: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1,300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강좌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취업성공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창업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직장성공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/ 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여학생커리어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83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강좌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7664735" y="2094858"/>
            <a:ext cx="4231517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오디오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전자책 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이미지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음악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~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동시 구현</a:t>
            </a:r>
            <a:endParaRPr lang="ko-KR" altLang="en-US" sz="1600" b="1" dirty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4737" y="3667167"/>
            <a:ext cx="4231515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MOS,ITQ,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컴활용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프레지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포토샵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,CAD</a:t>
            </a:r>
            <a:endParaRPr lang="ko-KR" altLang="en-US" sz="1600" b="1" dirty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328033" y="4620924"/>
            <a:ext cx="179087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⑤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세계영어명작</a:t>
            </a:r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738745"/>
              </p:ext>
            </p:extLst>
          </p:nvPr>
        </p:nvGraphicFramePr>
        <p:xfrm>
          <a:off x="1915275" y="5052972"/>
          <a:ext cx="5418667" cy="562992"/>
        </p:xfrm>
        <a:graphic>
          <a:graphicData uri="http://schemas.openxmlformats.org/drawingml/2006/table">
            <a:tbl>
              <a:tblPr/>
              <a:tblGrid>
                <a:gridCol w="355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세계영어 명작 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멀티미디어 </a:t>
                      </a:r>
                      <a:r>
                        <a:rPr kumimoji="0" lang="ko-KR" altLang="en-US" sz="1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앱북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 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           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초급 </a:t>
                      </a:r>
                      <a:r>
                        <a:rPr kumimoji="0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~ level 5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0000" marR="120000" marT="46800" marB="4680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93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</a:t>
                      </a:r>
                    </a:p>
                  </a:txBody>
                  <a:tcPr marL="120000" marR="12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7675370" y="5044982"/>
            <a:ext cx="3080148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오디오북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~*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전자책 </a:t>
            </a:r>
            <a:r>
              <a:rPr lang="en-US" altLang="ko-KR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</a:t>
            </a:r>
            <a:r>
              <a:rPr lang="ko-KR" altLang="en-US" sz="1600" b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영한 동시에</a:t>
            </a:r>
            <a:endParaRPr lang="en-US" altLang="ko-KR" sz="1600" b="1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/>
            <a:r>
              <a:rPr lang="ko-KR" altLang="en-US" sz="1600" b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수준별 학습 가능</a:t>
            </a:r>
            <a:endParaRPr lang="ko-KR" altLang="en-US" sz="1600" b="1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9128" y="426617"/>
            <a:ext cx="5054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sz="2400" dirty="0" err="1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제공 서비스 소개</a:t>
            </a:r>
            <a:endParaRPr lang="en-US" altLang="ko-KR" sz="24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9034565" y="222364"/>
            <a:ext cx="2154967" cy="1494947"/>
            <a:chOff x="1100441" y="929627"/>
            <a:chExt cx="3169929" cy="2745946"/>
          </a:xfrm>
        </p:grpSpPr>
        <p:grpSp>
          <p:nvGrpSpPr>
            <p:cNvPr id="15" name="그룹 39"/>
            <p:cNvGrpSpPr>
              <a:grpSpLocks/>
            </p:cNvGrpSpPr>
            <p:nvPr/>
          </p:nvGrpSpPr>
          <p:grpSpPr bwMode="auto">
            <a:xfrm>
              <a:off x="1100441" y="1047949"/>
              <a:ext cx="3169929" cy="2627624"/>
              <a:chOff x="6645881" y="3278171"/>
              <a:chExt cx="3705575" cy="3768346"/>
            </a:xfrm>
          </p:grpSpPr>
          <p:pic>
            <p:nvPicPr>
              <p:cNvPr id="28" name="Picture 2" descr="C:\Documents and Settings\user\바탕 화면\이미지\오토잉글리쉬\앱도서관X3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/>
              </a:blip>
              <a:srcRect t="8525" b="59058"/>
              <a:stretch/>
            </p:blipFill>
            <p:spPr bwMode="auto">
              <a:xfrm>
                <a:off x="6645881" y="3442800"/>
                <a:ext cx="3705575" cy="360371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  <a:extLst/>
            </p:spPr>
          </p:pic>
          <p:pic>
            <p:nvPicPr>
              <p:cNvPr id="29" name="Picture 3" descr="C:\Documents and Settings\user\바탕 화면\이미지\logo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4270" y="3278171"/>
                <a:ext cx="2403475" cy="606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7" name="그림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441" y="929627"/>
              <a:ext cx="772024" cy="979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17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 txBox="1">
            <a:spLocks noGrp="1" noChangeArrowheads="1"/>
          </p:cNvSpPr>
          <p:nvPr>
            <p:custDataLst>
              <p:tags r:id="rId1"/>
            </p:custDataLst>
          </p:nvPr>
        </p:nvSpPr>
        <p:spPr bwMode="auto">
          <a:xfrm>
            <a:off x="11372851" y="6634164"/>
            <a:ext cx="48048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latinLnBrk="0">
              <a:spcBef>
                <a:spcPct val="0"/>
              </a:spcBef>
              <a:buClrTx/>
              <a:buFontTx/>
              <a:buNone/>
            </a:pPr>
            <a:fld id="{9D10970A-9B0B-4B84-953B-D86C325C5325}" type="slidenum">
              <a:rPr kumimoji="0" lang="ko-KR" altLang="en-US" sz="110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pPr algn="r" latinLnBrk="0">
                <a:spcBef>
                  <a:spcPct val="0"/>
                </a:spcBef>
                <a:buClrTx/>
                <a:buFontTx/>
                <a:buNone/>
              </a:pPr>
              <a:t>8</a:t>
            </a:fld>
            <a:endParaRPr kumimoji="0" lang="en-US" altLang="ko-KR" sz="1100">
              <a:solidFill>
                <a:schemeClr val="tx1"/>
              </a:solidFill>
              <a:latin typeface="바탕" pitchFamily="18" charset="-127"/>
              <a:ea typeface="바탕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85791"/>
              </p:ext>
            </p:extLst>
          </p:nvPr>
        </p:nvGraphicFramePr>
        <p:xfrm>
          <a:off x="0" y="280988"/>
          <a:ext cx="12192002" cy="6538918"/>
        </p:xfrm>
        <a:graphic>
          <a:graphicData uri="http://schemas.openxmlformats.org/drawingml/2006/table">
            <a:tbl>
              <a:tblPr/>
              <a:tblGrid>
                <a:gridCol w="2040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0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7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77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277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277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970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6537" marR="6537" marT="4903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7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소분류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소분류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소분류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77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명언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수양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역사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신화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터닝포인트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여행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세계여행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스마일즈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한국사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자전거여행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논어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인물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박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성경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조선왕조실록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내일로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77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상식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상식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조선시대 왕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열두달여행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잡학사전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한국신화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잠수타기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증후군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중국신화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국내여행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770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취미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 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오락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심리테스트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유럽신화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북유럽신화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자기계발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리더쉽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게임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퀴즈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요리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맛집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도시락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매너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커피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요리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직장인이 이럴땐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스포츠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데이트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전통밥상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재텍크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7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혈액형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띠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별자리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맛집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자기계발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1770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문화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문학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에세이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건강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미용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F4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건강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F4F3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미술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건축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미용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F4F3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어학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영문법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영작법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마법천자문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문학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토익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자연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초등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필수지식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고사성어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세계문화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학습사전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한자급수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619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과학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&amp;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기술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아이디어 시리즈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자연탐구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소설단어마법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오디오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과학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초등단어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마법 중국어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3177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중등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교과서 용어사전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받아쓰기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유아</a:t>
                      </a:r>
                    </a:p>
                  </a:txBody>
                  <a:tcPr marL="12700" marR="12700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그림카드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공부의 신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수학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미술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신기한 낱말카드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청소년 상담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만화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이야기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한글사전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317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수능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가족소통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9426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한자사전</a:t>
                      </a:r>
                    </a:p>
                  </a:txBody>
                  <a:tcPr marL="6537" marR="6537" marT="49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</a:tbl>
          </a:graphicData>
        </a:graphic>
      </p:graphicFrame>
      <p:grpSp>
        <p:nvGrpSpPr>
          <p:cNvPr id="12464" name="그룹 29"/>
          <p:cNvGrpSpPr>
            <a:grpSpLocks/>
          </p:cNvGrpSpPr>
          <p:nvPr/>
        </p:nvGrpSpPr>
        <p:grpSpPr bwMode="auto">
          <a:xfrm>
            <a:off x="4286252" y="5000625"/>
            <a:ext cx="1619249" cy="1500188"/>
            <a:chOff x="2483768" y="2132856"/>
            <a:chExt cx="1464643" cy="1706591"/>
          </a:xfrm>
        </p:grpSpPr>
        <p:pic>
          <p:nvPicPr>
            <p:cNvPr id="12466" name="Picture 18" descr="http://thumb10.shutterstock.com/photos/thumb_small/633994/12562549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543304"/>
              <a:ext cx="1464643" cy="1296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67" name="직사각형 21"/>
            <p:cNvSpPr>
              <a:spLocks noChangeArrowheads="1"/>
            </p:cNvSpPr>
            <p:nvPr/>
          </p:nvSpPr>
          <p:spPr bwMode="auto">
            <a:xfrm>
              <a:off x="3779912" y="2132856"/>
              <a:ext cx="144016" cy="1368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800" b="0">
                <a:solidFill>
                  <a:schemeClr val="tx1"/>
                </a:solidFill>
              </a:endParaRPr>
            </a:p>
          </p:txBody>
        </p:sp>
        <p:grpSp>
          <p:nvGrpSpPr>
            <p:cNvPr id="12468" name="Group 20"/>
            <p:cNvGrpSpPr>
              <a:grpSpLocks/>
            </p:cNvGrpSpPr>
            <p:nvPr/>
          </p:nvGrpSpPr>
          <p:grpSpPr bwMode="auto">
            <a:xfrm>
              <a:off x="3059832" y="2132856"/>
              <a:ext cx="770685" cy="598555"/>
              <a:chOff x="3916" y="3249"/>
              <a:chExt cx="643" cy="454"/>
            </a:xfrm>
          </p:grpSpPr>
          <p:sp>
            <p:nvSpPr>
              <p:cNvPr id="10" name="Rectangle 21"/>
              <p:cNvSpPr>
                <a:spLocks noChangeArrowheads="1"/>
              </p:cNvSpPr>
              <p:nvPr/>
            </p:nvSpPr>
            <p:spPr bwMode="auto">
              <a:xfrm rot="-23053330">
                <a:off x="3918" y="3249"/>
                <a:ext cx="548" cy="4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 wrap="none" anchor="ctr"/>
              <a:lstStyle/>
              <a:p>
                <a:pPr latinLnBrk="0">
                  <a:defRPr/>
                </a:pPr>
                <a:r>
                  <a:rPr kumimoji="0" lang="en-US" altLang="ko-KR" sz="2400" b="1" dirty="0">
                    <a:solidFill>
                      <a:srgbClr val="F96F07"/>
                    </a:solidFill>
                    <a:latin typeface="휴먼편지체" pitchFamily="18" charset="-127"/>
                    <a:ea typeface="휴먼편지체" pitchFamily="18" charset="-127"/>
                  </a:rPr>
                  <a:t>A B C ~ </a:t>
                </a:r>
              </a:p>
            </p:txBody>
          </p:sp>
          <p:sp>
            <p:nvSpPr>
              <p:cNvPr id="12470" name="Music"/>
              <p:cNvSpPr>
                <a:spLocks noEditPoints="1" noChangeArrowheads="1"/>
              </p:cNvSpPr>
              <p:nvPr/>
            </p:nvSpPr>
            <p:spPr bwMode="auto">
              <a:xfrm rot="347524">
                <a:off x="4332" y="3385"/>
                <a:ext cx="227" cy="22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7993 w 21600"/>
                  <a:gd name="T16" fmla="*/ 952 h 21600"/>
                  <a:gd name="T17" fmla="*/ 20934 w 21600"/>
                  <a:gd name="T18" fmla="*/ 5329 h 216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00" h="21600">
                    <a:moveTo>
                      <a:pt x="7352" y="46"/>
                    </a:moveTo>
                    <a:lnTo>
                      <a:pt x="7373" y="9900"/>
                    </a:lnTo>
                    <a:lnTo>
                      <a:pt x="7352" y="16107"/>
                    </a:lnTo>
                    <a:lnTo>
                      <a:pt x="7103" y="15969"/>
                    </a:lnTo>
                    <a:lnTo>
                      <a:pt x="6729" y="15692"/>
                    </a:lnTo>
                    <a:lnTo>
                      <a:pt x="6355" y="15553"/>
                    </a:lnTo>
                    <a:lnTo>
                      <a:pt x="5981" y="15415"/>
                    </a:lnTo>
                    <a:lnTo>
                      <a:pt x="5607" y="15276"/>
                    </a:lnTo>
                    <a:lnTo>
                      <a:pt x="5109" y="15138"/>
                    </a:lnTo>
                    <a:lnTo>
                      <a:pt x="4735" y="15138"/>
                    </a:lnTo>
                    <a:lnTo>
                      <a:pt x="4236" y="15138"/>
                    </a:lnTo>
                    <a:lnTo>
                      <a:pt x="3364" y="15138"/>
                    </a:lnTo>
                    <a:lnTo>
                      <a:pt x="2616" y="15276"/>
                    </a:lnTo>
                    <a:lnTo>
                      <a:pt x="1869" y="15692"/>
                    </a:lnTo>
                    <a:lnTo>
                      <a:pt x="1246" y="15969"/>
                    </a:lnTo>
                    <a:lnTo>
                      <a:pt x="747" y="16523"/>
                    </a:lnTo>
                    <a:lnTo>
                      <a:pt x="373" y="17076"/>
                    </a:lnTo>
                    <a:lnTo>
                      <a:pt x="124" y="17630"/>
                    </a:lnTo>
                    <a:lnTo>
                      <a:pt x="0" y="18323"/>
                    </a:lnTo>
                    <a:lnTo>
                      <a:pt x="124" y="19015"/>
                    </a:lnTo>
                    <a:lnTo>
                      <a:pt x="373" y="19569"/>
                    </a:lnTo>
                    <a:lnTo>
                      <a:pt x="747" y="20123"/>
                    </a:lnTo>
                    <a:lnTo>
                      <a:pt x="1246" y="20676"/>
                    </a:lnTo>
                    <a:lnTo>
                      <a:pt x="1869" y="21092"/>
                    </a:lnTo>
                    <a:lnTo>
                      <a:pt x="2616" y="21369"/>
                    </a:lnTo>
                    <a:lnTo>
                      <a:pt x="3364" y="21507"/>
                    </a:lnTo>
                    <a:lnTo>
                      <a:pt x="4236" y="21646"/>
                    </a:lnTo>
                    <a:lnTo>
                      <a:pt x="5109" y="21507"/>
                    </a:lnTo>
                    <a:lnTo>
                      <a:pt x="5856" y="21369"/>
                    </a:lnTo>
                    <a:lnTo>
                      <a:pt x="6604" y="21092"/>
                    </a:lnTo>
                    <a:lnTo>
                      <a:pt x="7227" y="20676"/>
                    </a:lnTo>
                    <a:lnTo>
                      <a:pt x="7726" y="20123"/>
                    </a:lnTo>
                    <a:lnTo>
                      <a:pt x="8100" y="19569"/>
                    </a:lnTo>
                    <a:lnTo>
                      <a:pt x="8349" y="19015"/>
                    </a:lnTo>
                    <a:lnTo>
                      <a:pt x="8473" y="18323"/>
                    </a:lnTo>
                    <a:lnTo>
                      <a:pt x="8473" y="6276"/>
                    </a:lnTo>
                    <a:lnTo>
                      <a:pt x="20561" y="6276"/>
                    </a:lnTo>
                    <a:lnTo>
                      <a:pt x="20561" y="16107"/>
                    </a:lnTo>
                    <a:lnTo>
                      <a:pt x="20187" y="15830"/>
                    </a:lnTo>
                    <a:lnTo>
                      <a:pt x="19938" y="15692"/>
                    </a:lnTo>
                    <a:lnTo>
                      <a:pt x="19564" y="15553"/>
                    </a:lnTo>
                    <a:lnTo>
                      <a:pt x="19190" y="15415"/>
                    </a:lnTo>
                    <a:lnTo>
                      <a:pt x="18692" y="15276"/>
                    </a:lnTo>
                    <a:lnTo>
                      <a:pt x="18318" y="15138"/>
                    </a:lnTo>
                    <a:lnTo>
                      <a:pt x="17944" y="15138"/>
                    </a:lnTo>
                    <a:lnTo>
                      <a:pt x="17446" y="15138"/>
                    </a:lnTo>
                    <a:lnTo>
                      <a:pt x="16573" y="15138"/>
                    </a:lnTo>
                    <a:lnTo>
                      <a:pt x="15826" y="15276"/>
                    </a:lnTo>
                    <a:lnTo>
                      <a:pt x="15078" y="15692"/>
                    </a:lnTo>
                    <a:lnTo>
                      <a:pt x="14455" y="15969"/>
                    </a:lnTo>
                    <a:lnTo>
                      <a:pt x="13956" y="16523"/>
                    </a:lnTo>
                    <a:lnTo>
                      <a:pt x="13583" y="17076"/>
                    </a:lnTo>
                    <a:lnTo>
                      <a:pt x="13333" y="17630"/>
                    </a:lnTo>
                    <a:lnTo>
                      <a:pt x="13209" y="18323"/>
                    </a:lnTo>
                    <a:lnTo>
                      <a:pt x="13333" y="19015"/>
                    </a:lnTo>
                    <a:lnTo>
                      <a:pt x="13583" y="19569"/>
                    </a:lnTo>
                    <a:lnTo>
                      <a:pt x="13956" y="20123"/>
                    </a:lnTo>
                    <a:lnTo>
                      <a:pt x="14455" y="20676"/>
                    </a:lnTo>
                    <a:lnTo>
                      <a:pt x="15078" y="21092"/>
                    </a:lnTo>
                    <a:lnTo>
                      <a:pt x="15826" y="21369"/>
                    </a:lnTo>
                    <a:lnTo>
                      <a:pt x="16573" y="21507"/>
                    </a:lnTo>
                    <a:lnTo>
                      <a:pt x="17446" y="21646"/>
                    </a:lnTo>
                    <a:lnTo>
                      <a:pt x="18318" y="21507"/>
                    </a:lnTo>
                    <a:lnTo>
                      <a:pt x="19066" y="21369"/>
                    </a:lnTo>
                    <a:lnTo>
                      <a:pt x="19813" y="21092"/>
                    </a:lnTo>
                    <a:lnTo>
                      <a:pt x="20436" y="20676"/>
                    </a:lnTo>
                    <a:lnTo>
                      <a:pt x="20935" y="20123"/>
                    </a:lnTo>
                    <a:lnTo>
                      <a:pt x="21309" y="19569"/>
                    </a:lnTo>
                    <a:lnTo>
                      <a:pt x="21558" y="19015"/>
                    </a:lnTo>
                    <a:lnTo>
                      <a:pt x="21683" y="18323"/>
                    </a:lnTo>
                    <a:lnTo>
                      <a:pt x="21683" y="10061"/>
                    </a:lnTo>
                    <a:lnTo>
                      <a:pt x="21683" y="46"/>
                    </a:lnTo>
                    <a:lnTo>
                      <a:pt x="7352" y="46"/>
                    </a:lnTo>
                    <a:close/>
                  </a:path>
                </a:pathLst>
              </a:custGeom>
              <a:solidFill>
                <a:srgbClr val="FFBE7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</p:grpSp>
      <p:sp>
        <p:nvSpPr>
          <p:cNvPr id="11" name="Rectangle 2"/>
          <p:cNvSpPr>
            <a:spLocks noChangeArrowheads="1"/>
          </p:cNvSpPr>
          <p:nvPr/>
        </p:nvSpPr>
        <p:spPr bwMode="black">
          <a:xfrm>
            <a:off x="476210" y="0"/>
            <a:ext cx="5716359" cy="563564"/>
          </a:xfrm>
          <a:prstGeom prst="rect">
            <a:avLst/>
          </a:prstGeom>
          <a:solidFill>
            <a:srgbClr val="2727E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ko-K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Smart </a:t>
            </a:r>
            <a:r>
              <a:rPr lang="en-US" altLang="ko-KR" sz="2400" b="1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AppBook</a:t>
            </a:r>
            <a:r>
              <a:rPr lang="en-US" altLang="ko-KR" b="1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ko-KR" altLang="en-US" b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00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en-US" altLang="ko-KR" b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00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- </a:t>
            </a:r>
            <a:r>
              <a:rPr lang="ko-KR" altLang="en-US" b="1" dirty="0" err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오디오북</a:t>
            </a:r>
            <a:r>
              <a:rPr lang="en-US" altLang="ko-KR" b="1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·</a:t>
            </a:r>
            <a:r>
              <a:rPr lang="ko-KR" altLang="en-US" b="1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전자책</a:t>
            </a:r>
            <a:r>
              <a:rPr kumimoji="0" lang="ko-KR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en-US" altLang="ko-K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,500</a:t>
            </a:r>
            <a:r>
              <a:rPr kumimoji="0" lang="ko-KR" alt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여종</a:t>
            </a:r>
            <a:endParaRPr kumimoji="0" lang="en-US" altLang="ko-K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0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08" y="0"/>
            <a:ext cx="7295961" cy="6839964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07669" y="170845"/>
            <a:ext cx="2014261" cy="1862048"/>
            <a:chOff x="7051231" y="894720"/>
            <a:chExt cx="2014261" cy="1862048"/>
          </a:xfrm>
        </p:grpSpPr>
        <p:sp>
          <p:nvSpPr>
            <p:cNvPr id="7" name="TextBox 6"/>
            <p:cNvSpPr txBox="1"/>
            <p:nvPr/>
          </p:nvSpPr>
          <p:spPr>
            <a:xfrm>
              <a:off x="7051231" y="894720"/>
              <a:ext cx="2014261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5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03</a:t>
              </a:r>
              <a:endParaRPr lang="ko-KR" altLang="en-US" sz="115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097531" y="1794371"/>
              <a:ext cx="1641428" cy="3671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051231" y="1802305"/>
              <a:ext cx="201426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오디오 </a:t>
              </a:r>
              <a:r>
                <a:rPr lang="ko-KR" altLang="en-US" sz="1600" dirty="0" err="1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전자책</a:t>
              </a:r>
              <a:r>
                <a:rPr lang="ko-KR" altLang="en-US" sz="16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기능</a:t>
              </a:r>
              <a:endParaRPr lang="ko-KR" altLang="en-US" sz="1600" dirty="0"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7081520" y="2591867"/>
              <a:ext cx="160528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/>
          <p:cNvSpPr/>
          <p:nvPr/>
        </p:nvSpPr>
        <p:spPr>
          <a:xfrm>
            <a:off x="686017" y="2058191"/>
            <a:ext cx="302191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오디오북 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전자책 선택</a:t>
            </a:r>
            <a:endParaRPr lang="en-US" altLang="ko-KR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/>
            <a:r>
              <a:rPr lang="ko-KR" altLang="en-US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하나의 </a:t>
            </a:r>
            <a:r>
              <a:rPr lang="ko-KR" altLang="en-US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책</a:t>
            </a:r>
            <a:r>
              <a:rPr lang="en-US" altLang="ko-KR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두 가지 </a:t>
            </a:r>
            <a:r>
              <a:rPr lang="ko-KR" altLang="en-US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기능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86014" y="3523150"/>
            <a:ext cx="587006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전문 성우가 들려주는 오디오 북</a:t>
            </a:r>
            <a:endParaRPr lang="en-US" altLang="ko-KR" dirty="0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적합</a:t>
            </a:r>
            <a:r>
              <a:rPr lang="ko-KR" altLang="en-US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이미지와 텍스트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음악 등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~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카드북</a:t>
            </a:r>
            <a:r>
              <a:rPr lang="en-US" altLang="ko-KR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!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도서관에서는 </a:t>
            </a:r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전자책</a:t>
            </a:r>
            <a:r>
              <a:rPr lang="en-US" altLang="ko-KR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~</a:t>
            </a:r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차안에서는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오디오북으로</a:t>
            </a:r>
            <a:r>
              <a:rPr lang="ko-KR" altLang="en-US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 이용</a:t>
            </a:r>
            <a:endParaRPr lang="en-US" altLang="ko-KR" dirty="0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2" name="그림 1">
            <a:hlinkClick r:id="rId3" action="ppaction://hlinkfile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265" y="1247707"/>
            <a:ext cx="2527200" cy="4104000"/>
          </a:xfrm>
          <a:prstGeom prst="rect">
            <a:avLst/>
          </a:prstGeom>
        </p:spPr>
      </p:pic>
      <p:pic>
        <p:nvPicPr>
          <p:cNvPr id="3" name="그림 2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136" y="1254049"/>
            <a:ext cx="2282400" cy="42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3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08" y="0"/>
            <a:ext cx="7295961" cy="6839964"/>
          </a:xfrm>
          <a:prstGeom prst="rect">
            <a:avLst/>
          </a:prstGeom>
        </p:spPr>
      </p:pic>
      <p:grpSp>
        <p:nvGrpSpPr>
          <p:cNvPr id="15" name="그룹 14"/>
          <p:cNvGrpSpPr/>
          <p:nvPr/>
        </p:nvGrpSpPr>
        <p:grpSpPr>
          <a:xfrm>
            <a:off x="207669" y="170845"/>
            <a:ext cx="2014261" cy="1862048"/>
            <a:chOff x="7051231" y="894720"/>
            <a:chExt cx="2014261" cy="1862048"/>
          </a:xfrm>
        </p:grpSpPr>
        <p:sp>
          <p:nvSpPr>
            <p:cNvPr id="16" name="TextBox 15"/>
            <p:cNvSpPr txBox="1"/>
            <p:nvPr/>
          </p:nvSpPr>
          <p:spPr>
            <a:xfrm>
              <a:off x="7051231" y="894720"/>
              <a:ext cx="2014261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5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04</a:t>
              </a:r>
              <a:endParaRPr lang="ko-KR" altLang="en-US" sz="115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097531" y="1794371"/>
              <a:ext cx="1641428" cy="36710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127938" y="1802305"/>
              <a:ext cx="174283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600" dirty="0" smtClean="0">
                  <a:ln>
                    <a:solidFill>
                      <a:srgbClr val="362F2B"/>
                    </a:solidFill>
                  </a:ln>
                  <a:solidFill>
                    <a:srgbClr val="362F2B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멀티미디어 기능</a:t>
              </a:r>
              <a:endParaRPr lang="ko-KR" altLang="en-US" sz="1600" dirty="0"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7081520" y="2591867"/>
              <a:ext cx="160528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/>
          <p:cNvSpPr/>
          <p:nvPr/>
        </p:nvSpPr>
        <p:spPr>
          <a:xfrm>
            <a:off x="662998" y="2237731"/>
            <a:ext cx="3960759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책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안에서 저자 강의 동영상 시청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83079" y="3093761"/>
            <a:ext cx="6251135" cy="203132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요리                텍스트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레시피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요리사진 </a:t>
            </a:r>
            <a:r>
              <a:rPr lang="en-US" altLang="ko-KR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조리동영상</a:t>
            </a:r>
            <a:endParaRPr lang="en-US" altLang="ko-KR" dirty="0" smtClean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요가                텍스트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요가 설명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요가장면사진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동영상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어학                텍스트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교재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동영상 해설</a:t>
            </a:r>
            <a:endParaRPr lang="en-US" altLang="ko-KR" dirty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문학 </a:t>
            </a:r>
            <a:r>
              <a:rPr lang="en-US" altLang="ko-KR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           </a:t>
            </a:r>
            <a:r>
              <a:rPr lang="ko-KR" altLang="en-US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텍스트책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+ 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저자 </a:t>
            </a:r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직</a:t>
            </a:r>
            <a:r>
              <a:rPr lang="ko-KR" altLang="en-US" dirty="0" err="1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강</a:t>
            </a:r>
            <a:r>
              <a:rPr lang="ko-KR" altLang="en-US" dirty="0" err="1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의</a:t>
            </a:r>
            <a:r>
              <a:rPr lang="ko-KR" altLang="en-US" dirty="0" smtClean="0">
                <a:solidFill>
                  <a:srgbClr val="2727E9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강의 동영상</a:t>
            </a:r>
            <a:endParaRPr lang="en-US" altLang="ko-KR" dirty="0">
              <a:solidFill>
                <a:srgbClr val="2727E9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1321364" y="3297553"/>
            <a:ext cx="584666" cy="0"/>
          </a:xfrm>
          <a:prstGeom prst="line">
            <a:avLst/>
          </a:prstGeom>
          <a:ln w="25400">
            <a:solidFill>
              <a:srgbClr val="362F2B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314269" y="3835901"/>
            <a:ext cx="584666" cy="0"/>
          </a:xfrm>
          <a:prstGeom prst="line">
            <a:avLst/>
          </a:prstGeom>
          <a:ln w="25400">
            <a:solidFill>
              <a:srgbClr val="362F2B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1321364" y="4374985"/>
            <a:ext cx="584666" cy="0"/>
          </a:xfrm>
          <a:prstGeom prst="line">
            <a:avLst/>
          </a:prstGeom>
          <a:ln w="25400">
            <a:solidFill>
              <a:srgbClr val="362F2B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314269" y="4929458"/>
            <a:ext cx="584666" cy="0"/>
          </a:xfrm>
          <a:prstGeom prst="line">
            <a:avLst/>
          </a:prstGeom>
          <a:ln w="25400">
            <a:solidFill>
              <a:srgbClr val="362F2B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그림 25">
            <a:hlinkClick r:id="rId3" action="ppaction://hlinkfile"/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215" y="1265161"/>
            <a:ext cx="2502000" cy="4068000"/>
          </a:xfrm>
          <a:prstGeom prst="rect">
            <a:avLst/>
          </a:prstGeom>
        </p:spPr>
      </p:pic>
      <p:pic>
        <p:nvPicPr>
          <p:cNvPr id="27" name="그림 26">
            <a:hlinkClick r:id="rId5" action="ppaction://hlinkfile"/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007" y="1342553"/>
            <a:ext cx="2285114" cy="416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 txBox="1">
            <a:spLocks noGrp="1" noChangeArrowheads="1"/>
          </p:cNvSpPr>
          <p:nvPr>
            <p:custDataLst>
              <p:tags r:id="rId1"/>
            </p:custDataLst>
          </p:nvPr>
        </p:nvSpPr>
        <p:spPr bwMode="auto">
          <a:xfrm>
            <a:off x="11377084" y="6597651"/>
            <a:ext cx="48048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latinLnBrk="0">
              <a:spcBef>
                <a:spcPct val="0"/>
              </a:spcBef>
              <a:buClrTx/>
              <a:buFontTx/>
              <a:buNone/>
            </a:pPr>
            <a:fld id="{94B33776-595D-475F-AFB9-CBC50549716E}" type="slidenum">
              <a:rPr kumimoji="0" lang="ko-KR" altLang="en-US" sz="110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pPr algn="r" latinLnBrk="0"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kumimoji="0" lang="en-US" altLang="ko-KR" sz="1100">
              <a:solidFill>
                <a:schemeClr val="tx1"/>
              </a:solidFill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 bwMode="auto">
          <a:xfrm>
            <a:off x="8374455" y="164855"/>
            <a:ext cx="3242870" cy="357187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latinLnBrk="0">
              <a:defRPr/>
            </a:pPr>
            <a:r>
              <a:rPr kumimoji="0" lang="en-US" altLang="ko-KR" dirty="0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IT</a:t>
            </a:r>
            <a:r>
              <a:rPr kumimoji="0" lang="ko-KR" altLang="en-US" dirty="0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강좌 </a:t>
            </a:r>
            <a:r>
              <a:rPr kumimoji="0" lang="en-US" altLang="ko-KR" b="1" dirty="0">
                <a:solidFill>
                  <a:srgbClr val="FFFF00"/>
                </a:solidFill>
                <a:latin typeface="Arial" pitchFamily="34" charset="0"/>
                <a:ea typeface="굴림" pitchFamily="50" charset="-127"/>
              </a:rPr>
              <a:t>1,300</a:t>
            </a:r>
            <a:r>
              <a:rPr kumimoji="0" lang="ko-KR" altLang="en-US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여 </a:t>
            </a:r>
            <a:r>
              <a:rPr kumimoji="0" lang="ko-KR" altLang="en-US" smtClean="0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최신 </a:t>
            </a:r>
            <a:r>
              <a:rPr kumimoji="0" lang="ko-KR" altLang="en-US" dirty="0" err="1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컨텐츠</a:t>
            </a:r>
            <a:r>
              <a:rPr kumimoji="0" lang="ko-KR" altLang="en-US" dirty="0">
                <a:solidFill>
                  <a:schemeClr val="bg1"/>
                </a:solidFill>
                <a:latin typeface="Arial" pitchFamily="34" charset="0"/>
                <a:ea typeface="굴림" pitchFamily="50" charset="-127"/>
              </a:rPr>
              <a:t>   </a:t>
            </a:r>
          </a:p>
        </p:txBody>
      </p:sp>
      <p:graphicFrame>
        <p:nvGraphicFramePr>
          <p:cNvPr id="14403" name="Group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990919"/>
              </p:ext>
            </p:extLst>
          </p:nvPr>
        </p:nvGraphicFramePr>
        <p:xfrm>
          <a:off x="327545" y="700682"/>
          <a:ext cx="11530021" cy="6095904"/>
        </p:xfrm>
        <a:graphic>
          <a:graphicData uri="http://schemas.openxmlformats.org/drawingml/2006/table">
            <a:tbl>
              <a:tblPr/>
              <a:tblGrid>
                <a:gridCol w="5281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8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02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자격증  과정</a:t>
                      </a:r>
                    </a:p>
                  </a:txBody>
                  <a:tcPr marL="121920" marR="121920" marT="45696" marB="4569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4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차산업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 및 프로그램 과정</a:t>
                      </a:r>
                    </a:p>
                  </a:txBody>
                  <a:tcPr marL="121920" marR="121920" marT="45696" marB="4569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9069">
                <a:tc>
                  <a:txBody>
                    <a:bodyPr/>
                    <a:lstStyle/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데이터베이스 실무응용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실무 알고리즘 응용 </a:t>
                      </a:r>
                      <a:r>
                        <a:rPr lang="en-US" altLang="ko-KR" sz="1100" smtClean="0"/>
                        <a:t>Part.1 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실무 알고리즘 응용 </a:t>
                      </a:r>
                      <a:r>
                        <a:rPr lang="en-US" altLang="ko-KR" sz="1100" smtClean="0"/>
                        <a:t>Part.2 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 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업무프로세스</a:t>
                      </a:r>
                      <a:r>
                        <a:rPr lang="en-US" altLang="ko-KR" sz="1100" smtClean="0"/>
                        <a:t>, </a:t>
                      </a:r>
                      <a:r>
                        <a:rPr lang="ko-KR" altLang="en-US" sz="1100" smtClean="0"/>
                        <a:t>신기술동향</a:t>
                      </a:r>
                      <a:r>
                        <a:rPr lang="en-US" altLang="ko-KR" sz="1100" smtClean="0"/>
                        <a:t>, </a:t>
                      </a:r>
                      <a:r>
                        <a:rPr lang="ko-KR" altLang="en-US" sz="1100" smtClean="0"/>
                        <a:t>전산영어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정보처리기사 실기 기출문제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년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데이터베이스 실무응용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실무 알고리즘 응용 </a:t>
                      </a:r>
                      <a:r>
                        <a:rPr lang="en-US" altLang="ko-KR" sz="1100" smtClean="0"/>
                        <a:t>Part.1 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실무 알고리즘 응용 </a:t>
                      </a:r>
                      <a:r>
                        <a:rPr lang="en-US" altLang="ko-KR" sz="1100" smtClean="0"/>
                        <a:t>Part.2 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업무프로세스</a:t>
                      </a:r>
                      <a:r>
                        <a:rPr lang="en-US" altLang="ko-KR" sz="1100" smtClean="0"/>
                        <a:t>, </a:t>
                      </a:r>
                      <a:r>
                        <a:rPr lang="ko-KR" altLang="en-US" sz="1100" smtClean="0"/>
                        <a:t>신기술동향</a:t>
                      </a:r>
                      <a:r>
                        <a:rPr lang="en-US" altLang="ko-KR" sz="1100" smtClean="0"/>
                        <a:t>, </a:t>
                      </a:r>
                      <a:r>
                        <a:rPr lang="ko-KR" altLang="en-US" sz="1100" smtClean="0"/>
                        <a:t>전산영어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정보처리산업기사 실기 기출문제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년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MOS Excel (Expert) 2016 </a:t>
                      </a:r>
                      <a:r>
                        <a:rPr lang="ko-KR" altLang="en-US" sz="1100" smtClean="0"/>
                        <a:t>자격증 따기</a:t>
                      </a:r>
                    </a:p>
                    <a:p>
                      <a:r>
                        <a:rPr lang="en-US" altLang="ko-KR" sz="1100" smtClean="0"/>
                        <a:t>[HD]  MOS PowerPoint 2016 </a:t>
                      </a:r>
                      <a:r>
                        <a:rPr lang="ko-KR" altLang="en-US" sz="1100" smtClean="0"/>
                        <a:t>자격증 따기</a:t>
                      </a:r>
                    </a:p>
                    <a:p>
                      <a:r>
                        <a:rPr lang="en-US" altLang="ko-KR" sz="1100" smtClean="0"/>
                        <a:t>[HD]  MOS Word (Expert) 2016 </a:t>
                      </a:r>
                      <a:r>
                        <a:rPr lang="ko-KR" altLang="en-US" sz="1100" smtClean="0"/>
                        <a:t>자격증 따기</a:t>
                      </a:r>
                      <a:endParaRPr lang="en-US" altLang="ko-KR" sz="110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MOS Excel (Core) 2016 </a:t>
                      </a:r>
                      <a:r>
                        <a:rPr lang="ko-KR" altLang="en-US" sz="1100" smtClean="0"/>
                        <a:t>자격증 따기</a:t>
                      </a:r>
                      <a:endParaRPr lang="en-US" altLang="ko-KR" sz="110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MOS Word (Core) 2016 </a:t>
                      </a:r>
                      <a:r>
                        <a:rPr lang="ko-KR" altLang="en-US" sz="1100" smtClean="0"/>
                        <a:t>자격증 따기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실기 </a:t>
                      </a:r>
                      <a:r>
                        <a:rPr lang="en-US" altLang="ko-KR" sz="1100" smtClean="0"/>
                        <a:t>- 1</a:t>
                      </a:r>
                      <a:r>
                        <a:rPr lang="ko-KR" altLang="en-US" sz="1100" smtClean="0"/>
                        <a:t>과목 스프레드시트 실무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실기 </a:t>
                      </a:r>
                      <a:r>
                        <a:rPr lang="en-US" altLang="ko-KR" sz="1100" smtClean="0"/>
                        <a:t>- 2</a:t>
                      </a:r>
                      <a:r>
                        <a:rPr lang="ko-KR" altLang="en-US" sz="1100" smtClean="0"/>
                        <a:t>과목 데이터베이스 실무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필기 </a:t>
                      </a:r>
                      <a:r>
                        <a:rPr lang="en-US" altLang="ko-KR" sz="1100" smtClean="0"/>
                        <a:t>- 1</a:t>
                      </a:r>
                      <a:r>
                        <a:rPr lang="ko-KR" altLang="en-US" sz="1100" smtClean="0"/>
                        <a:t>과목 컴퓨터일반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문제풀이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필기 </a:t>
                      </a:r>
                      <a:r>
                        <a:rPr lang="en-US" altLang="ko-KR" sz="1100" smtClean="0"/>
                        <a:t>- 2</a:t>
                      </a:r>
                      <a:r>
                        <a:rPr lang="ko-KR" altLang="en-US" sz="1100" smtClean="0"/>
                        <a:t>과목 스프레드시트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필기 </a:t>
                      </a:r>
                      <a:r>
                        <a:rPr lang="en-US" altLang="ko-KR" sz="1100" smtClean="0"/>
                        <a:t>- 1</a:t>
                      </a:r>
                      <a:r>
                        <a:rPr lang="ko-KR" altLang="en-US" sz="1100" smtClean="0"/>
                        <a:t>과목 컴퓨터일반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필기 </a:t>
                      </a:r>
                      <a:r>
                        <a:rPr lang="en-US" altLang="ko-KR" sz="1100" smtClean="0"/>
                        <a:t>- 2</a:t>
                      </a:r>
                      <a:r>
                        <a:rPr lang="ko-KR" altLang="en-US" sz="1100" smtClean="0"/>
                        <a:t>과목 스프레드시트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년개정</a:t>
                      </a:r>
                      <a:r>
                        <a:rPr lang="en-US" altLang="ko-KR" sz="1100" smtClean="0"/>
                        <a:t>)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컴퓨터활용능력시험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실기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년개정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전산회계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자격증 따기 </a:t>
                      </a:r>
                      <a:r>
                        <a:rPr lang="en-US" altLang="ko-KR" sz="1100" smtClean="0"/>
                        <a:t>(2019) Part.1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전산회계 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급 자격증 따기 </a:t>
                      </a:r>
                      <a:r>
                        <a:rPr lang="en-US" altLang="ko-KR" sz="1100" smtClean="0"/>
                        <a:t>(2019) Part.2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전산세무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자격증 따기 </a:t>
                      </a:r>
                      <a:r>
                        <a:rPr lang="en-US" altLang="ko-KR" sz="1100" smtClean="0"/>
                        <a:t>(</a:t>
                      </a:r>
                      <a:r>
                        <a:rPr lang="ko-KR" altLang="en-US" sz="1100" smtClean="0"/>
                        <a:t>재무회계 이론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전산세무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자격증 따기 </a:t>
                      </a:r>
                      <a:r>
                        <a:rPr lang="en-US" altLang="ko-KR" sz="1100" smtClean="0"/>
                        <a:t>(2019) Part.1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전산세무 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급 자격증 따기 </a:t>
                      </a:r>
                      <a:r>
                        <a:rPr lang="en-US" altLang="ko-KR" sz="1100" smtClean="0"/>
                        <a:t>(2019) Part.2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워드프로세서 실기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워드프로세서 필기 </a:t>
                      </a:r>
                      <a:r>
                        <a:rPr lang="en-US" altLang="ko-KR" sz="1100" smtClean="0"/>
                        <a:t>(2018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사무자동화산업기사 필기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제</a:t>
                      </a:r>
                      <a:r>
                        <a:rPr lang="en-US" altLang="ko-KR" sz="1100" smtClean="0"/>
                        <a:t>3</a:t>
                      </a:r>
                      <a:r>
                        <a:rPr lang="ko-KR" altLang="en-US" sz="1100" smtClean="0"/>
                        <a:t>과목 프로그래밍일반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사무자동화산업기사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제</a:t>
                      </a:r>
                      <a:r>
                        <a:rPr lang="en-US" altLang="ko-KR" sz="1100" smtClean="0"/>
                        <a:t>1</a:t>
                      </a:r>
                      <a:r>
                        <a:rPr lang="ko-KR" altLang="en-US" sz="1100" smtClean="0"/>
                        <a:t>과목 엑셀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</a:p>
                    <a:p>
                      <a:r>
                        <a:rPr lang="en-US" altLang="ko-KR" sz="1100" smtClean="0"/>
                        <a:t>[HD]  </a:t>
                      </a:r>
                      <a:r>
                        <a:rPr lang="ko-KR" altLang="en-US" sz="1100" smtClean="0"/>
                        <a:t>사무자동화산업기사 실기 </a:t>
                      </a:r>
                      <a:r>
                        <a:rPr lang="en-US" altLang="ko-KR" sz="1100" smtClean="0"/>
                        <a:t>- </a:t>
                      </a:r>
                      <a:r>
                        <a:rPr lang="ko-KR" altLang="en-US" sz="1100" smtClean="0"/>
                        <a:t>제</a:t>
                      </a:r>
                      <a:r>
                        <a:rPr lang="en-US" altLang="ko-KR" sz="1100" smtClean="0"/>
                        <a:t>2</a:t>
                      </a:r>
                      <a:r>
                        <a:rPr lang="ko-KR" altLang="en-US" sz="1100" smtClean="0"/>
                        <a:t>과목 액세스 </a:t>
                      </a:r>
                      <a:r>
                        <a:rPr lang="en-US" altLang="ko-KR" sz="1100" smtClean="0"/>
                        <a:t>(2017</a:t>
                      </a:r>
                      <a:r>
                        <a:rPr lang="ko-KR" altLang="en-US" sz="1100" smtClean="0"/>
                        <a:t>개정</a:t>
                      </a:r>
                      <a:r>
                        <a:rPr lang="en-US" altLang="ko-KR" sz="1100" smtClean="0"/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9426B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1920" marR="121920" marT="45696" marB="4569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B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인공지능</a:t>
                      </a:r>
                      <a:r>
                        <a:rPr lang="en-US" altLang="ko-KR" sz="1100" dirty="0" smtClean="0"/>
                        <a:t>(AI) </a:t>
                      </a:r>
                      <a:r>
                        <a:rPr lang="ko-KR" altLang="en-US" sz="1100" dirty="0" smtClean="0"/>
                        <a:t>프로그래밍 </a:t>
                      </a:r>
                      <a:r>
                        <a:rPr lang="en-US" altLang="ko-KR" sz="1100" dirty="0" smtClean="0"/>
                        <a:t>- Machine Learning</a:t>
                      </a:r>
                      <a:r>
                        <a:rPr lang="ko-KR" altLang="en-US" sz="1100" dirty="0" smtClean="0"/>
                        <a:t>기초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err="1" smtClean="0"/>
                        <a:t>파이썬</a:t>
                      </a:r>
                      <a:r>
                        <a:rPr lang="ko-KR" altLang="en-US" sz="1100" dirty="0" smtClean="0"/>
                        <a:t> 라이브러리 </a:t>
                      </a:r>
                      <a:r>
                        <a:rPr lang="en-US" altLang="ko-KR" sz="1100" dirty="0" smtClean="0"/>
                        <a:t>numpy, pandas)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인공지능 프로그램 </a:t>
                      </a:r>
                      <a:r>
                        <a:rPr lang="en-US" altLang="ko-KR" sz="1100" dirty="0" smtClean="0"/>
                        <a:t>CHATBOT(</a:t>
                      </a:r>
                      <a:r>
                        <a:rPr lang="ko-KR" altLang="en-US" sz="1100" dirty="0" err="1" smtClean="0"/>
                        <a:t>챗봇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기초 다지기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쉽게 따라하는 </a:t>
                      </a:r>
                      <a:r>
                        <a:rPr lang="en-US" altLang="ko-KR" sz="1100" dirty="0" smtClean="0"/>
                        <a:t>AutoCAD 2019 3D </a:t>
                      </a:r>
                      <a:r>
                        <a:rPr lang="ko-KR" altLang="en-US" sz="1100" dirty="0" smtClean="0"/>
                        <a:t>한글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빅데이터 제대로 배우기 </a:t>
                      </a:r>
                      <a:r>
                        <a:rPr lang="en-US" altLang="ko-KR" sz="1100" dirty="0" smtClean="0"/>
                        <a:t>- R</a:t>
                      </a:r>
                      <a:r>
                        <a:rPr lang="ko-KR" altLang="en-US" sz="1100" dirty="0" smtClean="0"/>
                        <a:t>기초 문법과 데이터 전처리</a:t>
                      </a:r>
                      <a:endParaRPr lang="en-US" altLang="ko-KR" sz="11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빅데이터 분석을 위한 </a:t>
                      </a:r>
                      <a:r>
                        <a:rPr lang="en-US" altLang="ko-KR" sz="1100" dirty="0" smtClean="0"/>
                        <a:t>Hadoop(</a:t>
                      </a:r>
                      <a:r>
                        <a:rPr lang="ko-KR" altLang="en-US" sz="1100" dirty="0" err="1" smtClean="0"/>
                        <a:t>하둡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프로그래밍 </a:t>
                      </a:r>
                      <a:r>
                        <a:rPr lang="en-US" altLang="ko-KR" sz="1100" dirty="0" smtClean="0"/>
                        <a:t>Part.2-1</a:t>
                      </a:r>
                    </a:p>
                    <a:p>
                      <a:r>
                        <a:rPr lang="en-US" altLang="ko-KR" sz="1100" dirty="0" smtClean="0"/>
                        <a:t>[HD]  R </a:t>
                      </a:r>
                      <a:r>
                        <a:rPr lang="ko-KR" altLang="en-US" sz="1100" dirty="0" smtClean="0"/>
                        <a:t>프로그래밍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빅데이터 분석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HD]  </a:t>
                      </a:r>
                      <a:r>
                        <a:rPr lang="ko-KR" altLang="en-US" sz="1100" dirty="0" smtClean="0"/>
                        <a:t>데이터 분석 </a:t>
                      </a:r>
                      <a:r>
                        <a:rPr lang="ko-KR" altLang="en-US" sz="1100" dirty="0" err="1" smtClean="0"/>
                        <a:t>준전문가</a:t>
                      </a:r>
                      <a:r>
                        <a:rPr lang="en-US" altLang="ko-KR" sz="1100" dirty="0" smtClean="0"/>
                        <a:t>(ADsP) </a:t>
                      </a:r>
                      <a:r>
                        <a:rPr lang="ko-KR" altLang="en-US" sz="1100" dirty="0" smtClean="0"/>
                        <a:t>자격증 따기 </a:t>
                      </a:r>
                      <a:r>
                        <a:rPr lang="en-US" altLang="ko-KR" sz="1100" dirty="0" smtClean="0"/>
                        <a:t>- 1</a:t>
                      </a:r>
                      <a:r>
                        <a:rPr lang="ko-KR" altLang="en-US" sz="1100" dirty="0" smtClean="0"/>
                        <a:t>과목 데이터 이해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게임캐릭터를 그려보자</a:t>
                      </a:r>
                      <a:r>
                        <a:rPr lang="en-US" altLang="ko-KR" sz="1100" dirty="0" smtClean="0"/>
                        <a:t>. </a:t>
                      </a:r>
                      <a:r>
                        <a:rPr lang="ko-KR" altLang="en-US" sz="1100" dirty="0" smtClean="0"/>
                        <a:t>고급 </a:t>
                      </a:r>
                      <a:r>
                        <a:rPr lang="en-US" altLang="ko-KR" sz="1100" dirty="0" smtClean="0"/>
                        <a:t>Part.1 - </a:t>
                      </a:r>
                      <a:r>
                        <a:rPr lang="ko-KR" altLang="en-US" sz="1100" dirty="0" smtClean="0"/>
                        <a:t>여신 캐릭터</a:t>
                      </a:r>
                    </a:p>
                    <a:p>
                      <a:r>
                        <a:rPr lang="en-US" altLang="ko-KR" sz="1100" dirty="0" smtClean="0"/>
                        <a:t>[HD]  C++ 2017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기초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C++STL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err="1" smtClean="0"/>
                        <a:t>한컴오피스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NEO </a:t>
                      </a:r>
                      <a:r>
                        <a:rPr lang="ko-KR" altLang="en-US" sz="1100" dirty="0" smtClean="0"/>
                        <a:t>한글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한글</a:t>
                      </a:r>
                      <a:r>
                        <a:rPr lang="en-US" altLang="ko-KR" sz="1100" dirty="0" smtClean="0"/>
                        <a:t>2017)                         Java</a:t>
                      </a:r>
                      <a:r>
                        <a:rPr lang="ko-KR" altLang="en-US" sz="1100" dirty="0" smtClean="0"/>
                        <a:t>기초 </a:t>
                      </a:r>
                      <a:r>
                        <a:rPr lang="en-US" altLang="ko-KR" sz="1100" dirty="0" smtClean="0"/>
                        <a:t>Basics 1</a:t>
                      </a:r>
                    </a:p>
                    <a:p>
                      <a:r>
                        <a:rPr lang="en-US" altLang="ko-KR" sz="1100" dirty="0" smtClean="0"/>
                        <a:t>[HD]  Prezi(</a:t>
                      </a:r>
                      <a:r>
                        <a:rPr lang="ko-KR" altLang="en-US" sz="1100" dirty="0" err="1" smtClean="0"/>
                        <a:t>프레지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기초 제대로 배우기 </a:t>
                      </a:r>
                      <a:r>
                        <a:rPr lang="en-US" altLang="ko-KR" sz="1100" dirty="0" smtClean="0"/>
                        <a:t>(2016)</a:t>
                      </a:r>
                    </a:p>
                    <a:p>
                      <a:r>
                        <a:rPr lang="en-US" altLang="ko-KR" sz="1100" dirty="0" smtClean="0"/>
                        <a:t>[HD]  Illustrator CC 2018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PHP </a:t>
                      </a:r>
                      <a:r>
                        <a:rPr lang="ko-KR" altLang="en-US" sz="1100" dirty="0" err="1" smtClean="0"/>
                        <a:t>반응형</a:t>
                      </a:r>
                      <a:r>
                        <a:rPr lang="ko-KR" altLang="en-US" sz="1100" dirty="0" smtClean="0"/>
                        <a:t> 게시판 만들기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Evernote (</a:t>
                      </a:r>
                      <a:r>
                        <a:rPr lang="ko-KR" altLang="en-US" sz="1100" dirty="0" err="1" smtClean="0"/>
                        <a:t>에버노트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기초에서 활용까지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안드로이드</a:t>
                      </a:r>
                      <a:r>
                        <a:rPr lang="en-US" altLang="ko-KR" sz="1100" dirty="0" smtClean="0"/>
                        <a:t>)</a:t>
                      </a:r>
                    </a:p>
                    <a:p>
                      <a:r>
                        <a:rPr lang="en-US" altLang="ko-KR" sz="1100" dirty="0" smtClean="0"/>
                        <a:t>[HD]  3DS MAX 2016 </a:t>
                      </a:r>
                      <a:r>
                        <a:rPr lang="ko-KR" altLang="en-US" sz="1100" dirty="0" smtClean="0"/>
                        <a:t>애니메이션 제대로 배우기 </a:t>
                      </a:r>
                      <a:r>
                        <a:rPr lang="en-US" altLang="ko-KR" sz="1100" dirty="0" smtClean="0"/>
                        <a:t>Part.1 - Particle </a:t>
                      </a:r>
                      <a:r>
                        <a:rPr lang="ko-KR" altLang="en-US" sz="1100" dirty="0" smtClean="0"/>
                        <a:t>과 </a:t>
                      </a:r>
                      <a:r>
                        <a:rPr lang="en-US" altLang="ko-KR" sz="1100" dirty="0" smtClean="0"/>
                        <a:t>Motion</a:t>
                      </a:r>
                    </a:p>
                    <a:p>
                      <a:r>
                        <a:rPr lang="en-US" altLang="ko-KR" sz="1100" dirty="0" smtClean="0"/>
                        <a:t>[HD]  Photoshop CC 2018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Part.1 </a:t>
                      </a:r>
                      <a:r>
                        <a:rPr lang="ko-KR" altLang="en-US" sz="1100" dirty="0" smtClean="0"/>
                        <a:t>새로운 기능</a:t>
                      </a:r>
                      <a:endParaRPr lang="en-US" altLang="ko-KR" sz="1100" dirty="0" smtClean="0"/>
                    </a:p>
                    <a:p>
                      <a:r>
                        <a:rPr lang="en-US" altLang="ko-KR" sz="1100" dirty="0" smtClean="0"/>
                        <a:t>[HD]  HTML5 Canvas 2D </a:t>
                      </a:r>
                      <a:r>
                        <a:rPr lang="ko-KR" altLang="en-US" sz="1100" dirty="0" smtClean="0"/>
                        <a:t>제대로 배우기 </a:t>
                      </a:r>
                      <a:endParaRPr lang="en-US" altLang="ko-KR" sz="1100" dirty="0" smtClean="0"/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쉽게 따라하는 </a:t>
                      </a:r>
                      <a:r>
                        <a:rPr lang="en-US" altLang="ko-KR" sz="1100" dirty="0" smtClean="0"/>
                        <a:t>ATC </a:t>
                      </a:r>
                      <a:r>
                        <a:rPr lang="ko-KR" altLang="en-US" sz="1100" dirty="0" err="1" smtClean="0"/>
                        <a:t>캐드마스터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1</a:t>
                      </a:r>
                      <a:r>
                        <a:rPr lang="ko-KR" altLang="en-US" sz="1100" dirty="0" smtClean="0"/>
                        <a:t>급 </a:t>
                      </a:r>
                      <a:r>
                        <a:rPr lang="en-US" altLang="ko-KR" sz="1100" dirty="0" smtClean="0"/>
                        <a:t>(AutoCAD 2019 </a:t>
                      </a:r>
                      <a:r>
                        <a:rPr lang="ko-KR" altLang="en-US" sz="1100" dirty="0" smtClean="0"/>
                        <a:t>한글</a:t>
                      </a:r>
                      <a:r>
                        <a:rPr lang="en-US" altLang="ko-KR" sz="1100" dirty="0" smtClean="0"/>
                        <a:t>)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누구나 쉽게 </a:t>
                      </a:r>
                      <a:r>
                        <a:rPr lang="ko-KR" altLang="en-US" sz="1100" dirty="0" err="1" smtClean="0"/>
                        <a:t>만들수</a:t>
                      </a:r>
                      <a:r>
                        <a:rPr lang="ko-KR" altLang="en-US" sz="1100" dirty="0" smtClean="0"/>
                        <a:t> 있는 게임 그래픽 제작 </a:t>
                      </a:r>
                      <a:r>
                        <a:rPr lang="en-US" altLang="ko-KR" sz="1100" dirty="0" smtClean="0"/>
                        <a:t>(2D</a:t>
                      </a:r>
                      <a:r>
                        <a:rPr lang="ko-KR" altLang="en-US" sz="1100" dirty="0" smtClean="0"/>
                        <a:t>슈팅게임</a:t>
                      </a:r>
                      <a:r>
                        <a:rPr lang="en-US" altLang="ko-KR" sz="1100" dirty="0" smtClean="0"/>
                        <a:t>) 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err="1" smtClean="0"/>
                        <a:t>왕초보를</a:t>
                      </a:r>
                      <a:r>
                        <a:rPr lang="ko-KR" altLang="en-US" sz="1100" dirty="0" smtClean="0"/>
                        <a:t> 위한 </a:t>
                      </a:r>
                      <a:r>
                        <a:rPr lang="en-US" altLang="ko-KR" sz="1100" dirty="0" smtClean="0"/>
                        <a:t>Adobe Photoshop CC 2019 </a:t>
                      </a:r>
                      <a:r>
                        <a:rPr lang="ko-KR" altLang="en-US" sz="1100" dirty="0" err="1" smtClean="0"/>
                        <a:t>입문자</a:t>
                      </a:r>
                      <a:r>
                        <a:rPr lang="ko-KR" altLang="en-US" sz="1100" dirty="0" smtClean="0"/>
                        <a:t> 가이드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전자책을 만드는 </a:t>
                      </a:r>
                      <a:r>
                        <a:rPr lang="en-US" altLang="ko-KR" sz="1100" dirty="0" smtClean="0"/>
                        <a:t>Epub 3 </a:t>
                      </a:r>
                      <a:r>
                        <a:rPr lang="ko-KR" altLang="en-US" sz="1100" dirty="0" smtClean="0"/>
                        <a:t>제대로 배우기</a:t>
                      </a:r>
                      <a:endParaRPr lang="en-US" altLang="ko-KR" sz="11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Photoshop CC 2017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제품 시뮬레이션 영상 만들기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기초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모델링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사운드</a:t>
                      </a:r>
                      <a:r>
                        <a:rPr lang="en-US" altLang="ko-KR" sz="1100" dirty="0" smtClean="0"/>
                        <a:t>)</a:t>
                      </a:r>
                    </a:p>
                    <a:p>
                      <a:r>
                        <a:rPr lang="en-US" altLang="ko-KR" sz="1100" dirty="0" smtClean="0"/>
                        <a:t>[HD]  Visual Basic 2017 </a:t>
                      </a:r>
                      <a:r>
                        <a:rPr lang="ko-KR" altLang="en-US" sz="1100" dirty="0" smtClean="0"/>
                        <a:t>제대로 배우기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기초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GTQ 1</a:t>
                      </a:r>
                      <a:r>
                        <a:rPr lang="ko-KR" altLang="en-US" sz="1100" dirty="0" smtClean="0"/>
                        <a:t>급 일러스트 기출문제</a:t>
                      </a:r>
                      <a:r>
                        <a:rPr lang="en-US" altLang="ko-KR" sz="1100" dirty="0" smtClean="0"/>
                        <a:t>(2018</a:t>
                      </a:r>
                      <a:r>
                        <a:rPr lang="ko-KR" altLang="en-US" sz="1100" dirty="0" smtClean="0"/>
                        <a:t>년 </a:t>
                      </a:r>
                      <a:r>
                        <a:rPr lang="ko-KR" altLang="en-US" sz="1100" dirty="0" err="1" smtClean="0"/>
                        <a:t>시행문제</a:t>
                      </a:r>
                      <a:r>
                        <a:rPr lang="en-US" altLang="ko-KR" sz="1100" dirty="0" smtClean="0"/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SW </a:t>
                      </a:r>
                      <a:r>
                        <a:rPr lang="ko-KR" altLang="en-US" sz="1100" dirty="0" err="1" smtClean="0"/>
                        <a:t>코딩자격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1</a:t>
                      </a:r>
                      <a:r>
                        <a:rPr lang="ko-KR" altLang="en-US" sz="1100" dirty="0" smtClean="0"/>
                        <a:t>급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엔트리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한국생산성본부주최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자격증 따기</a:t>
                      </a:r>
                    </a:p>
                    <a:p>
                      <a:r>
                        <a:rPr lang="en-US" altLang="ko-KR" sz="1100" dirty="0" smtClean="0"/>
                        <a:t>[HD]  SW </a:t>
                      </a:r>
                      <a:r>
                        <a:rPr lang="ko-KR" altLang="en-US" sz="1100" dirty="0" err="1" smtClean="0"/>
                        <a:t>코딩자격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1</a:t>
                      </a:r>
                      <a:r>
                        <a:rPr lang="ko-KR" altLang="en-US" sz="1100" dirty="0" smtClean="0"/>
                        <a:t>급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스크래치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한국생산성본부주최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자격증 따기</a:t>
                      </a:r>
                    </a:p>
                    <a:p>
                      <a:r>
                        <a:rPr lang="en-US" altLang="ko-KR" sz="1100" dirty="0" smtClean="0"/>
                        <a:t>[HD]  SW </a:t>
                      </a:r>
                      <a:r>
                        <a:rPr lang="ko-KR" altLang="en-US" sz="1100" dirty="0" err="1" smtClean="0"/>
                        <a:t>코딩자격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3</a:t>
                      </a:r>
                      <a:r>
                        <a:rPr lang="ko-KR" altLang="en-US" sz="1100" dirty="0" smtClean="0"/>
                        <a:t>급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스크래치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한국생산성본부주최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자격증 따기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SW </a:t>
                      </a:r>
                      <a:r>
                        <a:rPr lang="ko-KR" altLang="en-US" sz="1100" dirty="0" err="1" smtClean="0"/>
                        <a:t>코딩자격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2</a:t>
                      </a:r>
                      <a:r>
                        <a:rPr lang="ko-KR" altLang="en-US" sz="1100" dirty="0" smtClean="0"/>
                        <a:t>급 </a:t>
                      </a:r>
                      <a:r>
                        <a:rPr lang="en-US" altLang="ko-KR" sz="1100" dirty="0" smtClean="0"/>
                        <a:t>- </a:t>
                      </a:r>
                      <a:r>
                        <a:rPr lang="ko-KR" altLang="en-US" sz="1100" dirty="0" smtClean="0"/>
                        <a:t>스크래치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한국생산성본부주최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자격증 따기</a:t>
                      </a: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[HD]  ACA </a:t>
                      </a:r>
                      <a:r>
                        <a:rPr lang="ko-KR" altLang="en-US" sz="1100" dirty="0" err="1" smtClean="0"/>
                        <a:t>국제자격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Photoshop CC (2018) </a:t>
                      </a:r>
                      <a:r>
                        <a:rPr lang="ko-KR" altLang="en-US" sz="1100" dirty="0" smtClean="0"/>
                        <a:t>자격증 따기 </a:t>
                      </a:r>
                      <a:r>
                        <a:rPr lang="en-US" altLang="ko-KR" sz="1100" dirty="0" smtClean="0"/>
                        <a:t>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정보보안기사 필기 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네트워크보안</a:t>
                      </a:r>
                      <a:r>
                        <a:rPr lang="en-US" altLang="ko-KR" sz="1100" dirty="0" smtClean="0"/>
                        <a:t>) (2019) Part.1</a:t>
                      </a:r>
                    </a:p>
                    <a:p>
                      <a:r>
                        <a:rPr lang="en-US" altLang="ko-KR" sz="1100" dirty="0" smtClean="0"/>
                        <a:t>[HD]  </a:t>
                      </a:r>
                      <a:r>
                        <a:rPr lang="ko-KR" altLang="en-US" sz="1100" dirty="0" smtClean="0"/>
                        <a:t>정보보안기사 필기 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err="1" smtClean="0"/>
                        <a:t>시스템보안</a:t>
                      </a:r>
                      <a:r>
                        <a:rPr lang="en-US" altLang="ko-KR" sz="1100" dirty="0" smtClean="0"/>
                        <a:t>) (2019) Part.1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9426B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121920" marR="121920" marT="45696" marB="4569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B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337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131" y="4437157"/>
            <a:ext cx="1621435" cy="111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8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96" y="74485"/>
            <a:ext cx="1123950" cy="861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>
            <a:spLocks noChangeArrowheads="1"/>
          </p:cNvSpPr>
          <p:nvPr/>
        </p:nvSpPr>
        <p:spPr bwMode="black">
          <a:xfrm>
            <a:off x="2170016" y="105513"/>
            <a:ext cx="4971546" cy="516405"/>
          </a:xfrm>
          <a:prstGeom prst="rect">
            <a:avLst/>
          </a:prstGeom>
          <a:solidFill>
            <a:srgbClr val="263BD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ko-KR" sz="28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   Smart </a:t>
            </a:r>
            <a:r>
              <a:rPr lang="en-US" altLang="ko-KR" sz="2800" b="1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AppBook</a:t>
            </a:r>
            <a:r>
              <a:rPr lang="en-US" altLang="ko-KR" sz="2000" b="1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en-US" altLang="ko-KR" sz="2000" b="1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–</a:t>
            </a:r>
            <a:r>
              <a:rPr lang="en-US" altLang="ko-KR" sz="20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en-US" altLang="ko-KR" sz="28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IT </a:t>
            </a:r>
            <a:r>
              <a:rPr lang="ko-KR" altLang="en-US" sz="28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강좌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88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 txBox="1">
            <a:spLocks noGrp="1" noChangeArrowheads="1"/>
          </p:cNvSpPr>
          <p:nvPr>
            <p:custDataLst>
              <p:tags r:id="rId1"/>
            </p:custDataLst>
          </p:nvPr>
        </p:nvSpPr>
        <p:spPr bwMode="auto">
          <a:xfrm>
            <a:off x="11377084" y="6597651"/>
            <a:ext cx="48048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latinLnBrk="0">
              <a:spcBef>
                <a:spcPct val="0"/>
              </a:spcBef>
              <a:buClrTx/>
              <a:buFontTx/>
              <a:buNone/>
            </a:pPr>
            <a:fld id="{BBA23ECD-7B87-403D-A2A8-8021CFC73324}" type="slidenum">
              <a:rPr kumimoji="0" lang="ko-KR" altLang="en-US" sz="110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pPr algn="r" latinLnBrk="0">
                <a:spcBef>
                  <a:spcPct val="0"/>
                </a:spcBef>
                <a:buClrTx/>
                <a:buFontTx/>
                <a:buNone/>
              </a:pPr>
              <a:t>12</a:t>
            </a:fld>
            <a:endParaRPr kumimoji="0" lang="en-US" altLang="ko-KR" sz="1100">
              <a:solidFill>
                <a:schemeClr val="tx1"/>
              </a:solidFill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black">
          <a:xfrm>
            <a:off x="508000" y="0"/>
            <a:ext cx="5983335" cy="571500"/>
          </a:xfrm>
          <a:prstGeom prst="rect">
            <a:avLst/>
          </a:prstGeom>
          <a:solidFill>
            <a:srgbClr val="263BDA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ko-KR" sz="2800" b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Smart </a:t>
            </a:r>
            <a:r>
              <a:rPr lang="en-US" altLang="ko-KR" sz="2800" b="1" err="1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AppBook</a:t>
            </a:r>
            <a:r>
              <a:rPr lang="en-US" altLang="ko-KR" sz="2000" b="1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en-US" altLang="ko-KR" sz="2000" b="1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–</a:t>
            </a:r>
            <a:r>
              <a:rPr lang="en-US" altLang="ko-KR" sz="2000" b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 </a:t>
            </a:r>
            <a:r>
              <a:rPr lang="ko-KR" altLang="en-US" sz="2000" b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취업길라잡이  </a:t>
            </a:r>
            <a:r>
              <a:rPr lang="en-US" altLang="ko-KR" sz="2000" b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83 </a:t>
            </a:r>
            <a:r>
              <a:rPr lang="ko-KR" altLang="en-US" sz="2000" b="1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2727E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rPr>
              <a:t>강좌</a:t>
            </a:r>
            <a:endParaRPr kumimoji="0" lang="en-US" altLang="ko-KR" sz="2000" b="1" dirty="0">
              <a:solidFill>
                <a:srgbClr val="2727E9"/>
              </a:solidFill>
            </a:endParaRPr>
          </a:p>
        </p:txBody>
      </p:sp>
      <p:sp>
        <p:nvSpPr>
          <p:cNvPr id="14340" name="모서리가 둥근 직사각형 11"/>
          <p:cNvSpPr>
            <a:spLocks noChangeArrowheads="1"/>
          </p:cNvSpPr>
          <p:nvPr/>
        </p:nvSpPr>
        <p:spPr bwMode="auto">
          <a:xfrm>
            <a:off x="0" y="571500"/>
            <a:ext cx="12192000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latinLnBrk="0" hangingPunct="1">
              <a:spcBef>
                <a:spcPct val="0"/>
              </a:spcBef>
              <a:buClrTx/>
              <a:buFontTx/>
              <a:buNone/>
            </a:pPr>
            <a:endParaRPr kumimoji="0" lang="ko-KR" altLang="en-US" sz="1800" b="0">
              <a:solidFill>
                <a:schemeClr val="tx1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85752" y="549276"/>
          <a:ext cx="11525249" cy="6124729"/>
        </p:xfrm>
        <a:graphic>
          <a:graphicData uri="http://schemas.openxmlformats.org/drawingml/2006/table">
            <a:tbl>
              <a:tblPr/>
              <a:tblGrid>
                <a:gridCol w="1919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3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8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43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7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카테고리</a:t>
                      </a:r>
                    </a:p>
                  </a:txBody>
                  <a:tcPr marL="3184" marR="3184" marT="238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타이틀명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카테고리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타이틀명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544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취업성공</a:t>
                      </a:r>
                    </a:p>
                  </a:txBody>
                  <a:tcPr marL="3184" marR="3184" marT="238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이력서로 어필하기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직장성공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직장예절과 신입예절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이력서 체크사항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상황별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직장예절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자기소개서 가이드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성공설계 커리어포트폴리오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자기소개서 노하우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커리어포트폴리오 실전작성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면접 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부터 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Z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까지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성공으로 가는 메모습관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면접 실수탐구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메모기술 활용법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프레젠테이션 면접전략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설득의 성공노하우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프레젠테이션 성공스킬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YES</a:t>
                      </a: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만드는 설득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성공취업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이미지메이킹</a:t>
                      </a:r>
                      <a:endParaRPr kumimoji="0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기업이 원하는 인재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이미지메이킹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기본법칙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0E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기업인재와 실무역량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9544">
                <a:tc rowSpan="3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여학생 커리어</a:t>
                      </a:r>
                    </a:p>
                  </a:txBody>
                  <a:tcPr marL="3184" marR="3184" marT="238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대학생 학년별 취업준비전략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rowSpan="26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대학생 창업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왜 창업인가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대학생 학년별 취업준비전략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취업난의 해법은 창업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취업이냐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취집이냐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창업도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스펙이다</a:t>
                      </a:r>
                      <a:endParaRPr kumimoji="0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 취업난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창업이란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진로준비에 실패하다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창업에 필요한 것은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커리어개발이란</a:t>
                      </a:r>
                      <a:r>
                        <a:rPr kumimoji="0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 준비 과정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커리어개발은 어떤 것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창업자의 자질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젠더의식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강화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적성에 맞는 창업은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자기이해와 직업세계 이해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창업자원 마련하기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진로계획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아이템선정 기준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암탉이 울면 집안이</a:t>
                      </a:r>
                      <a:r>
                        <a:rPr kumimoji="0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수명주기별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아이템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젠더란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무엇인가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유망아이템과 유행아이템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젠더의식으로 바라보기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벤처기업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젠더 커뮤니케이션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 창업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여성과 일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사업성 분석이란</a:t>
                      </a:r>
                      <a:r>
                        <a:rPr kumimoji="0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여성노동의 현실과 전망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사업성 분석방법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취업에서의 성불평등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분석 평가요소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여성의 직업관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사업계획서를 만들자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직업세계 이해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사업계획서 작성방법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취업을 위한 자신감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자금 조달 계획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직업선택과 정보수집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개업에 필요한 행정절차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커리어맵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사업장 선정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계획서 작성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창업자 자기역량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강화법</a:t>
                      </a:r>
                      <a:endParaRPr kumimoji="0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조직생활의 이해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지켜야 할 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조직에서의 여성인력 개발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 성공사례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조직생활의 어려움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창업 실패사례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조직과 커뮤니케이션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여학생커리어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성공하려면 변신하라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성공적인 취업전략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취업에 필요한 이미지메이킹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 창업과 비전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9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면접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이미지메이킹</a:t>
                      </a:r>
                      <a:endParaRPr kumimoji="0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 리더가 필요한 시대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0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여성 유망직종을 노려라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조직에서의 여성 리더십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1"/>
                  </a:ext>
                </a:extLst>
              </a:tr>
              <a:tr h="1395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취업탐색은 기업탐방이 최고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기업이 원하는 여성 인재상</a:t>
                      </a:r>
                    </a:p>
                  </a:txBody>
                  <a:tcPr marL="3184" marR="3184" marT="238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25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660098" y="6392362"/>
            <a:ext cx="1040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12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㈜</a:t>
            </a:r>
            <a:endParaRPr lang="ko-KR" altLang="en-US" sz="12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623392" y="6381328"/>
            <a:ext cx="10945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19"/>
          <p:cNvGrpSpPr>
            <a:grpSpLocks/>
          </p:cNvGrpSpPr>
          <p:nvPr/>
        </p:nvGrpSpPr>
        <p:grpSpPr bwMode="auto">
          <a:xfrm>
            <a:off x="546789" y="1126885"/>
            <a:ext cx="4004334" cy="4791315"/>
            <a:chOff x="603250" y="1341438"/>
            <a:chExt cx="4608042" cy="4491435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684213" y="2363788"/>
              <a:ext cx="4527079" cy="39528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800" dirty="0">
                  <a:solidFill>
                    <a:srgbClr val="14375A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대출예약 조건설정 기능</a:t>
              </a:r>
              <a:endParaRPr kumimoji="0" lang="ko-KR" altLang="ko-KR" sz="1800" b="0" dirty="0">
                <a:solidFill>
                  <a:srgbClr val="14375A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713606" y="2800350"/>
              <a:ext cx="2697670" cy="360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8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lnSpc>
                  <a:spcPts val="2300"/>
                </a:lnSpc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예약권수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유효기간</a:t>
              </a:r>
              <a:r>
                <a:rPr kumimoji="0" lang="en-US" altLang="ko-KR" sz="1400" b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-</a:t>
              </a:r>
              <a:r>
                <a:rPr kumimoji="0" lang="ko-KR" altLang="en-US" sz="1400" b="0" smtClean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설정 자유</a:t>
              </a:r>
              <a:endParaRPr kumimoji="0" lang="ko-KR" altLang="ko-KR" sz="1400" b="0" dirty="0">
                <a:solidFill>
                  <a:srgbClr val="0D2135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" name="AutoShape 2"/>
            <p:cNvSpPr>
              <a:spLocks noChangeArrowheads="1"/>
            </p:cNvSpPr>
            <p:nvPr/>
          </p:nvSpPr>
          <p:spPr bwMode="auto">
            <a:xfrm flipV="1">
              <a:off x="603250" y="1341438"/>
              <a:ext cx="728663" cy="584200"/>
            </a:xfrm>
            <a:prstGeom prst="rtTriangl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400" b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84213" y="1420813"/>
              <a:ext cx="4527079" cy="39687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800" dirty="0" err="1">
                  <a:solidFill>
                    <a:srgbClr val="0033CC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앱대출</a:t>
              </a:r>
              <a:r>
                <a:rPr kumimoji="0" lang="ko-KR" altLang="en-US" sz="1800" dirty="0">
                  <a:solidFill>
                    <a:srgbClr val="0033CC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조건설정 가능</a:t>
              </a:r>
              <a:r>
                <a:rPr kumimoji="0" lang="en-US" altLang="ko-KR" sz="1800" dirty="0">
                  <a:solidFill>
                    <a:srgbClr val="0033CC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(DRM</a:t>
              </a:r>
              <a:r>
                <a:rPr kumimoji="0" lang="en-US" altLang="ko-KR" sz="1800" dirty="0">
                  <a:solidFill>
                    <a:srgbClr val="14375A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</a:t>
              </a:r>
              <a:endParaRPr kumimoji="0" lang="ko-KR" altLang="ko-KR" sz="1800" b="0" dirty="0">
                <a:solidFill>
                  <a:srgbClr val="14375A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703263" y="1420813"/>
              <a:ext cx="2063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50000"/>
                </a:spcBef>
                <a:buClrTx/>
                <a:buFontTx/>
                <a:buNone/>
              </a:pPr>
              <a:r>
                <a:rPr kumimoji="0" lang="en-US" altLang="ko-KR" sz="1400">
                  <a:solidFill>
                    <a:srgbClr val="14375A"/>
                  </a:solidFill>
                </a:rPr>
                <a:t>1</a:t>
              </a: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713606" y="1858963"/>
              <a:ext cx="4140200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8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lnSpc>
                  <a:spcPts val="2300"/>
                </a:lnSpc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400" b="0" dirty="0" err="1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사용자별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대출권수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대출기간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- </a:t>
              </a:r>
              <a:r>
                <a:rPr kumimoji="0" lang="ko-KR" altLang="en-US" sz="1400" dirty="0">
                  <a:solidFill>
                    <a:srgbClr val="0033CC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설정 자유롭게</a:t>
              </a:r>
              <a:endParaRPr kumimoji="0" lang="ko-KR" altLang="ko-KR" sz="1400" dirty="0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1" name="AutoShape 2"/>
            <p:cNvSpPr>
              <a:spLocks noChangeArrowheads="1"/>
            </p:cNvSpPr>
            <p:nvPr/>
          </p:nvSpPr>
          <p:spPr bwMode="auto">
            <a:xfrm flipV="1">
              <a:off x="603250" y="2282825"/>
              <a:ext cx="728663" cy="584200"/>
            </a:xfrm>
            <a:prstGeom prst="rtTriangl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400" b="0">
                <a:solidFill>
                  <a:schemeClr val="tx1"/>
                </a:solidFill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703263" y="2363788"/>
              <a:ext cx="206375" cy="30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50000"/>
                </a:spcBef>
                <a:buClrTx/>
                <a:buFontTx/>
                <a:buNone/>
              </a:pPr>
              <a:r>
                <a:rPr kumimoji="0" lang="en-US" altLang="ko-KR" sz="1400">
                  <a:solidFill>
                    <a:srgbClr val="14375A"/>
                  </a:solidFill>
                </a:rPr>
                <a:t>2</a:t>
              </a:r>
            </a:p>
          </p:txBody>
        </p:sp>
        <p:sp>
          <p:nvSpPr>
            <p:cNvPr id="13" name="AutoShape 2"/>
            <p:cNvSpPr>
              <a:spLocks noChangeArrowheads="1"/>
            </p:cNvSpPr>
            <p:nvPr/>
          </p:nvSpPr>
          <p:spPr bwMode="auto">
            <a:xfrm flipV="1">
              <a:off x="603250" y="3283617"/>
              <a:ext cx="728664" cy="584200"/>
            </a:xfrm>
            <a:prstGeom prst="rtTriangl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400" b="0">
                <a:solidFill>
                  <a:schemeClr val="tx1"/>
                </a:solidFill>
              </a:endParaRPr>
            </a:p>
          </p:txBody>
        </p:sp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684212" y="3364580"/>
              <a:ext cx="4527080" cy="395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800" dirty="0">
                  <a:solidFill>
                    <a:srgbClr val="0033CC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통계자료 제공</a:t>
              </a:r>
              <a:endParaRPr kumimoji="0" lang="ko-KR" altLang="ko-KR" sz="1800" dirty="0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692845" y="3347607"/>
              <a:ext cx="2063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50000"/>
                </a:spcBef>
                <a:buClrTx/>
                <a:buFontTx/>
                <a:buNone/>
              </a:pPr>
              <a:r>
                <a:rPr kumimoji="0" lang="en-US" altLang="ko-KR" sz="1400">
                  <a:solidFill>
                    <a:srgbClr val="14375A"/>
                  </a:solidFill>
                </a:rPr>
                <a:t>3</a:t>
              </a:r>
            </a:p>
          </p:txBody>
        </p:sp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643078" y="3760957"/>
              <a:ext cx="2976909" cy="127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80000" tIns="36000" rIns="36000" bIns="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lnSpc>
                  <a:spcPts val="1500"/>
                </a:lnSpc>
                <a:spcBef>
                  <a:spcPct val="50000"/>
                </a:spcBef>
                <a:buClrTx/>
                <a:buFont typeface="Wingdings" pitchFamily="2" charset="2"/>
                <a:buNone/>
              </a:pP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일별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/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월별 </a:t>
              </a:r>
              <a:r>
                <a:rPr kumimoji="0" lang="ko-KR" altLang="en-US" sz="1400" b="0" dirty="0" err="1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접속자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통계</a:t>
              </a:r>
              <a:endParaRPr kumimoji="0" lang="en-US" altLang="ko-KR" sz="1400" b="0" dirty="0">
                <a:solidFill>
                  <a:srgbClr val="0D2135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eaLnBrk="1" latinLnBrk="0" hangingPunct="1">
                <a:lnSpc>
                  <a:spcPts val="1500"/>
                </a:lnSpc>
                <a:spcBef>
                  <a:spcPct val="50000"/>
                </a:spcBef>
                <a:buClrTx/>
                <a:buFont typeface="Wingdings" pitchFamily="2" charset="2"/>
                <a:buNone/>
              </a:pP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일별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/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월별대출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/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반납건수통계</a:t>
              </a:r>
            </a:p>
            <a:p>
              <a:pPr eaLnBrk="1" latinLnBrk="0" hangingPunct="1">
                <a:lnSpc>
                  <a:spcPts val="1500"/>
                </a:lnSpc>
                <a:spcBef>
                  <a:spcPct val="50000"/>
                </a:spcBef>
                <a:buClrTx/>
                <a:buFont typeface="Wingdings" pitchFamily="2" charset="2"/>
                <a:buNone/>
              </a:pP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대출 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/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열람 기간</a:t>
              </a:r>
              <a:r>
                <a:rPr kumimoji="0" lang="en-US" altLang="ko-KR" sz="1400" b="0" dirty="0" smtClean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/ </a:t>
              </a:r>
              <a:r>
                <a:rPr kumimoji="0" lang="ko-KR" altLang="en-US" sz="1400" b="0" dirty="0" smtClean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기간별 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자료 조회</a:t>
              </a:r>
              <a:endParaRPr kumimoji="0" lang="ko-KR" altLang="ko-KR" sz="1400" b="0" dirty="0">
                <a:solidFill>
                  <a:srgbClr val="0D2135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7" name="AutoShape 2"/>
            <p:cNvSpPr>
              <a:spLocks noChangeArrowheads="1"/>
            </p:cNvSpPr>
            <p:nvPr/>
          </p:nvSpPr>
          <p:spPr bwMode="auto">
            <a:xfrm flipV="1">
              <a:off x="603250" y="4963929"/>
              <a:ext cx="728663" cy="584200"/>
            </a:xfrm>
            <a:prstGeom prst="rtTriangl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400" b="0">
                <a:solidFill>
                  <a:schemeClr val="tx1"/>
                </a:solidFill>
              </a:endParaRPr>
            </a:p>
          </p:txBody>
        </p:sp>
        <p:sp>
          <p:nvSpPr>
            <p:cNvPr id="18" name="Rectangle 7"/>
            <p:cNvSpPr>
              <a:spLocks noChangeArrowheads="1"/>
            </p:cNvSpPr>
            <p:nvPr/>
          </p:nvSpPr>
          <p:spPr bwMode="auto">
            <a:xfrm>
              <a:off x="684213" y="5035947"/>
              <a:ext cx="4527079" cy="395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800" dirty="0">
                  <a:solidFill>
                    <a:srgbClr val="14375A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리스트 </a:t>
              </a:r>
              <a:r>
                <a:rPr kumimoji="0" lang="ko-KR" altLang="en-US" sz="1800" dirty="0" err="1">
                  <a:solidFill>
                    <a:srgbClr val="14375A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스펙</a:t>
              </a:r>
              <a:r>
                <a:rPr kumimoji="0" lang="ko-KR" altLang="en-US" sz="1800" dirty="0">
                  <a:solidFill>
                    <a:srgbClr val="14375A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 제공</a:t>
              </a:r>
              <a:endParaRPr kumimoji="0" lang="ko-KR" altLang="ko-KR" sz="1800" dirty="0">
                <a:solidFill>
                  <a:srgbClr val="14375A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703263" y="5035947"/>
              <a:ext cx="206375" cy="306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50000"/>
                </a:spcBef>
                <a:buClrTx/>
                <a:buFontTx/>
                <a:buNone/>
              </a:pPr>
              <a:r>
                <a:rPr kumimoji="0" lang="en-US" altLang="ko-KR" sz="1400" dirty="0">
                  <a:solidFill>
                    <a:srgbClr val="14375A"/>
                  </a:solidFill>
                </a:rPr>
                <a:t>4</a:t>
              </a:r>
            </a:p>
          </p:txBody>
        </p:sp>
        <p:sp>
          <p:nvSpPr>
            <p:cNvPr id="20" name="Rectangle 7"/>
            <p:cNvSpPr>
              <a:spLocks noChangeArrowheads="1"/>
            </p:cNvSpPr>
            <p:nvPr/>
          </p:nvSpPr>
          <p:spPr bwMode="auto">
            <a:xfrm>
              <a:off x="713606" y="5472511"/>
              <a:ext cx="3248050" cy="36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80000" tIns="36000" rIns="36000" bIns="36000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대출현황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예약현황</a:t>
              </a:r>
              <a:r>
                <a:rPr kumimoji="0" lang="en-US" altLang="ko-KR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kumimoji="0" lang="ko-KR" altLang="en-US" sz="1400" b="0" dirty="0">
                  <a:solidFill>
                    <a:srgbClr val="0D2135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대출자 리스트 등</a:t>
              </a:r>
              <a:endParaRPr kumimoji="0" lang="ko-KR" altLang="ko-KR" sz="1400" b="0" dirty="0">
                <a:solidFill>
                  <a:srgbClr val="0D2135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19128" y="426617"/>
            <a:ext cx="5054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</a:t>
            </a:r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 </a:t>
            </a:r>
            <a:r>
              <a:rPr lang="ko-KR" altLang="en-US" sz="2400" dirty="0" err="1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제공 특징</a:t>
            </a:r>
            <a:endParaRPr lang="en-US" altLang="ko-KR" sz="24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790266" y="380450"/>
            <a:ext cx="4512733" cy="459485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♣ </a:t>
            </a:r>
            <a:r>
              <a:rPr lang="ko-KR" altLang="en-US" smtClean="0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봄학기 </a:t>
            </a:r>
            <a:r>
              <a:rPr lang="en-US" altLang="ko-KR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/ </a:t>
            </a:r>
            <a:r>
              <a:rPr lang="ko-KR" altLang="en-US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가을학기 이벤트 연 </a:t>
            </a:r>
            <a:r>
              <a:rPr lang="en-US" altLang="ko-KR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</a:t>
            </a:r>
            <a:r>
              <a:rPr lang="ko-KR" altLang="en-US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회 </a:t>
            </a:r>
            <a:r>
              <a:rPr lang="ko-KR" altLang="en-US" smtClean="0">
                <a:solidFill>
                  <a:srgbClr val="0033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개최 </a:t>
            </a:r>
            <a:endParaRPr lang="en-US" altLang="ko-KR" dirty="0">
              <a:solidFill>
                <a:srgbClr val="00000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24" name="Picture 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0267" y="959451"/>
            <a:ext cx="4609041" cy="5289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그룹 2"/>
          <p:cNvGrpSpPr>
            <a:grpSpLocks/>
          </p:cNvGrpSpPr>
          <p:nvPr/>
        </p:nvGrpSpPr>
        <p:grpSpPr bwMode="auto">
          <a:xfrm>
            <a:off x="3838034" y="1678459"/>
            <a:ext cx="3143250" cy="3716452"/>
            <a:chOff x="2652713" y="1700213"/>
            <a:chExt cx="3143250" cy="3586160"/>
          </a:xfrm>
        </p:grpSpPr>
        <p:sp>
          <p:nvSpPr>
            <p:cNvPr id="26" name="폭발 2 25"/>
            <p:cNvSpPr/>
            <p:nvPr/>
          </p:nvSpPr>
          <p:spPr bwMode="auto">
            <a:xfrm>
              <a:off x="2652713" y="1700213"/>
              <a:ext cx="3143250" cy="3341685"/>
            </a:xfrm>
            <a:prstGeom prst="irregularSeal2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kumimoji="0"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27" name="Music"/>
            <p:cNvSpPr>
              <a:spLocks noEditPoints="1" noChangeArrowheads="1"/>
            </p:cNvSpPr>
            <p:nvPr/>
          </p:nvSpPr>
          <p:spPr bwMode="auto">
            <a:xfrm rot="347524">
              <a:off x="3036888" y="4210050"/>
              <a:ext cx="212725" cy="2063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7993 w 21600"/>
                <a:gd name="T16" fmla="*/ 952 h 21600"/>
                <a:gd name="T17" fmla="*/ 20934 w 21600"/>
                <a:gd name="T18" fmla="*/ 5329 h 21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600" h="21600">
                  <a:moveTo>
                    <a:pt x="7352" y="46"/>
                  </a:moveTo>
                  <a:lnTo>
                    <a:pt x="7373" y="9900"/>
                  </a:lnTo>
                  <a:lnTo>
                    <a:pt x="7352" y="16107"/>
                  </a:lnTo>
                  <a:lnTo>
                    <a:pt x="7103" y="15969"/>
                  </a:lnTo>
                  <a:lnTo>
                    <a:pt x="6729" y="15692"/>
                  </a:lnTo>
                  <a:lnTo>
                    <a:pt x="6355" y="15553"/>
                  </a:lnTo>
                  <a:lnTo>
                    <a:pt x="5981" y="15415"/>
                  </a:lnTo>
                  <a:lnTo>
                    <a:pt x="5607" y="15276"/>
                  </a:lnTo>
                  <a:lnTo>
                    <a:pt x="5109" y="15138"/>
                  </a:lnTo>
                  <a:lnTo>
                    <a:pt x="4735" y="15138"/>
                  </a:lnTo>
                  <a:lnTo>
                    <a:pt x="4236" y="15138"/>
                  </a:lnTo>
                  <a:lnTo>
                    <a:pt x="3364" y="15138"/>
                  </a:lnTo>
                  <a:lnTo>
                    <a:pt x="2616" y="15276"/>
                  </a:lnTo>
                  <a:lnTo>
                    <a:pt x="1869" y="15692"/>
                  </a:lnTo>
                  <a:lnTo>
                    <a:pt x="1246" y="15969"/>
                  </a:lnTo>
                  <a:lnTo>
                    <a:pt x="747" y="16523"/>
                  </a:lnTo>
                  <a:lnTo>
                    <a:pt x="373" y="17076"/>
                  </a:lnTo>
                  <a:lnTo>
                    <a:pt x="124" y="17630"/>
                  </a:lnTo>
                  <a:lnTo>
                    <a:pt x="0" y="18323"/>
                  </a:lnTo>
                  <a:lnTo>
                    <a:pt x="124" y="19015"/>
                  </a:lnTo>
                  <a:lnTo>
                    <a:pt x="373" y="19569"/>
                  </a:lnTo>
                  <a:lnTo>
                    <a:pt x="747" y="20123"/>
                  </a:lnTo>
                  <a:lnTo>
                    <a:pt x="1246" y="20676"/>
                  </a:lnTo>
                  <a:lnTo>
                    <a:pt x="1869" y="21092"/>
                  </a:lnTo>
                  <a:lnTo>
                    <a:pt x="2616" y="21369"/>
                  </a:lnTo>
                  <a:lnTo>
                    <a:pt x="3364" y="21507"/>
                  </a:lnTo>
                  <a:lnTo>
                    <a:pt x="4236" y="21646"/>
                  </a:lnTo>
                  <a:lnTo>
                    <a:pt x="5109" y="21507"/>
                  </a:lnTo>
                  <a:lnTo>
                    <a:pt x="5856" y="21369"/>
                  </a:lnTo>
                  <a:lnTo>
                    <a:pt x="6604" y="21092"/>
                  </a:lnTo>
                  <a:lnTo>
                    <a:pt x="7227" y="20676"/>
                  </a:lnTo>
                  <a:lnTo>
                    <a:pt x="7726" y="20123"/>
                  </a:lnTo>
                  <a:lnTo>
                    <a:pt x="8100" y="19569"/>
                  </a:lnTo>
                  <a:lnTo>
                    <a:pt x="8349" y="19015"/>
                  </a:lnTo>
                  <a:lnTo>
                    <a:pt x="8473" y="18323"/>
                  </a:lnTo>
                  <a:lnTo>
                    <a:pt x="8473" y="6276"/>
                  </a:lnTo>
                  <a:lnTo>
                    <a:pt x="20561" y="6276"/>
                  </a:lnTo>
                  <a:lnTo>
                    <a:pt x="20561" y="16107"/>
                  </a:lnTo>
                  <a:lnTo>
                    <a:pt x="20187" y="15830"/>
                  </a:lnTo>
                  <a:lnTo>
                    <a:pt x="19938" y="15692"/>
                  </a:lnTo>
                  <a:lnTo>
                    <a:pt x="19564" y="15553"/>
                  </a:lnTo>
                  <a:lnTo>
                    <a:pt x="19190" y="15415"/>
                  </a:lnTo>
                  <a:lnTo>
                    <a:pt x="18692" y="15276"/>
                  </a:lnTo>
                  <a:lnTo>
                    <a:pt x="18318" y="15138"/>
                  </a:lnTo>
                  <a:lnTo>
                    <a:pt x="17944" y="15138"/>
                  </a:lnTo>
                  <a:lnTo>
                    <a:pt x="17446" y="15138"/>
                  </a:lnTo>
                  <a:lnTo>
                    <a:pt x="16573" y="15138"/>
                  </a:lnTo>
                  <a:lnTo>
                    <a:pt x="15826" y="15276"/>
                  </a:lnTo>
                  <a:lnTo>
                    <a:pt x="15078" y="15692"/>
                  </a:lnTo>
                  <a:lnTo>
                    <a:pt x="14455" y="15969"/>
                  </a:lnTo>
                  <a:lnTo>
                    <a:pt x="13956" y="16523"/>
                  </a:lnTo>
                  <a:lnTo>
                    <a:pt x="13583" y="17076"/>
                  </a:lnTo>
                  <a:lnTo>
                    <a:pt x="13333" y="17630"/>
                  </a:lnTo>
                  <a:lnTo>
                    <a:pt x="13209" y="18323"/>
                  </a:lnTo>
                  <a:lnTo>
                    <a:pt x="13333" y="19015"/>
                  </a:lnTo>
                  <a:lnTo>
                    <a:pt x="13583" y="19569"/>
                  </a:lnTo>
                  <a:lnTo>
                    <a:pt x="13956" y="20123"/>
                  </a:lnTo>
                  <a:lnTo>
                    <a:pt x="14455" y="20676"/>
                  </a:lnTo>
                  <a:lnTo>
                    <a:pt x="15078" y="21092"/>
                  </a:lnTo>
                  <a:lnTo>
                    <a:pt x="15826" y="21369"/>
                  </a:lnTo>
                  <a:lnTo>
                    <a:pt x="16573" y="21507"/>
                  </a:lnTo>
                  <a:lnTo>
                    <a:pt x="17446" y="21646"/>
                  </a:lnTo>
                  <a:lnTo>
                    <a:pt x="18318" y="21507"/>
                  </a:lnTo>
                  <a:lnTo>
                    <a:pt x="19066" y="21369"/>
                  </a:lnTo>
                  <a:lnTo>
                    <a:pt x="19813" y="21092"/>
                  </a:lnTo>
                  <a:lnTo>
                    <a:pt x="20436" y="20676"/>
                  </a:lnTo>
                  <a:lnTo>
                    <a:pt x="20935" y="20123"/>
                  </a:lnTo>
                  <a:lnTo>
                    <a:pt x="21309" y="19569"/>
                  </a:lnTo>
                  <a:lnTo>
                    <a:pt x="21558" y="19015"/>
                  </a:lnTo>
                  <a:lnTo>
                    <a:pt x="21683" y="18323"/>
                  </a:lnTo>
                  <a:lnTo>
                    <a:pt x="21683" y="10061"/>
                  </a:lnTo>
                  <a:lnTo>
                    <a:pt x="21683" y="46"/>
                  </a:lnTo>
                  <a:lnTo>
                    <a:pt x="7352" y="46"/>
                  </a:lnTo>
                  <a:close/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Music"/>
            <p:cNvSpPr>
              <a:spLocks noEditPoints="1" noChangeArrowheads="1"/>
            </p:cNvSpPr>
            <p:nvPr/>
          </p:nvSpPr>
          <p:spPr bwMode="auto">
            <a:xfrm rot="347524">
              <a:off x="4349750" y="2373313"/>
              <a:ext cx="212725" cy="2063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7993 w 21600"/>
                <a:gd name="T16" fmla="*/ 952 h 21600"/>
                <a:gd name="T17" fmla="*/ 20934 w 21600"/>
                <a:gd name="T18" fmla="*/ 5329 h 21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600" h="21600">
                  <a:moveTo>
                    <a:pt x="7352" y="46"/>
                  </a:moveTo>
                  <a:lnTo>
                    <a:pt x="7373" y="9900"/>
                  </a:lnTo>
                  <a:lnTo>
                    <a:pt x="7352" y="16107"/>
                  </a:lnTo>
                  <a:lnTo>
                    <a:pt x="7103" y="15969"/>
                  </a:lnTo>
                  <a:lnTo>
                    <a:pt x="6729" y="15692"/>
                  </a:lnTo>
                  <a:lnTo>
                    <a:pt x="6355" y="15553"/>
                  </a:lnTo>
                  <a:lnTo>
                    <a:pt x="5981" y="15415"/>
                  </a:lnTo>
                  <a:lnTo>
                    <a:pt x="5607" y="15276"/>
                  </a:lnTo>
                  <a:lnTo>
                    <a:pt x="5109" y="15138"/>
                  </a:lnTo>
                  <a:lnTo>
                    <a:pt x="4735" y="15138"/>
                  </a:lnTo>
                  <a:lnTo>
                    <a:pt x="4236" y="15138"/>
                  </a:lnTo>
                  <a:lnTo>
                    <a:pt x="3364" y="15138"/>
                  </a:lnTo>
                  <a:lnTo>
                    <a:pt x="2616" y="15276"/>
                  </a:lnTo>
                  <a:lnTo>
                    <a:pt x="1869" y="15692"/>
                  </a:lnTo>
                  <a:lnTo>
                    <a:pt x="1246" y="15969"/>
                  </a:lnTo>
                  <a:lnTo>
                    <a:pt x="747" y="16523"/>
                  </a:lnTo>
                  <a:lnTo>
                    <a:pt x="373" y="17076"/>
                  </a:lnTo>
                  <a:lnTo>
                    <a:pt x="124" y="17630"/>
                  </a:lnTo>
                  <a:lnTo>
                    <a:pt x="0" y="18323"/>
                  </a:lnTo>
                  <a:lnTo>
                    <a:pt x="124" y="19015"/>
                  </a:lnTo>
                  <a:lnTo>
                    <a:pt x="373" y="19569"/>
                  </a:lnTo>
                  <a:lnTo>
                    <a:pt x="747" y="20123"/>
                  </a:lnTo>
                  <a:lnTo>
                    <a:pt x="1246" y="20676"/>
                  </a:lnTo>
                  <a:lnTo>
                    <a:pt x="1869" y="21092"/>
                  </a:lnTo>
                  <a:lnTo>
                    <a:pt x="2616" y="21369"/>
                  </a:lnTo>
                  <a:lnTo>
                    <a:pt x="3364" y="21507"/>
                  </a:lnTo>
                  <a:lnTo>
                    <a:pt x="4236" y="21646"/>
                  </a:lnTo>
                  <a:lnTo>
                    <a:pt x="5109" y="21507"/>
                  </a:lnTo>
                  <a:lnTo>
                    <a:pt x="5856" y="21369"/>
                  </a:lnTo>
                  <a:lnTo>
                    <a:pt x="6604" y="21092"/>
                  </a:lnTo>
                  <a:lnTo>
                    <a:pt x="7227" y="20676"/>
                  </a:lnTo>
                  <a:lnTo>
                    <a:pt x="7726" y="20123"/>
                  </a:lnTo>
                  <a:lnTo>
                    <a:pt x="8100" y="19569"/>
                  </a:lnTo>
                  <a:lnTo>
                    <a:pt x="8349" y="19015"/>
                  </a:lnTo>
                  <a:lnTo>
                    <a:pt x="8473" y="18323"/>
                  </a:lnTo>
                  <a:lnTo>
                    <a:pt x="8473" y="6276"/>
                  </a:lnTo>
                  <a:lnTo>
                    <a:pt x="20561" y="6276"/>
                  </a:lnTo>
                  <a:lnTo>
                    <a:pt x="20561" y="16107"/>
                  </a:lnTo>
                  <a:lnTo>
                    <a:pt x="20187" y="15830"/>
                  </a:lnTo>
                  <a:lnTo>
                    <a:pt x="19938" y="15692"/>
                  </a:lnTo>
                  <a:lnTo>
                    <a:pt x="19564" y="15553"/>
                  </a:lnTo>
                  <a:lnTo>
                    <a:pt x="19190" y="15415"/>
                  </a:lnTo>
                  <a:lnTo>
                    <a:pt x="18692" y="15276"/>
                  </a:lnTo>
                  <a:lnTo>
                    <a:pt x="18318" y="15138"/>
                  </a:lnTo>
                  <a:lnTo>
                    <a:pt x="17944" y="15138"/>
                  </a:lnTo>
                  <a:lnTo>
                    <a:pt x="17446" y="15138"/>
                  </a:lnTo>
                  <a:lnTo>
                    <a:pt x="16573" y="15138"/>
                  </a:lnTo>
                  <a:lnTo>
                    <a:pt x="15826" y="15276"/>
                  </a:lnTo>
                  <a:lnTo>
                    <a:pt x="15078" y="15692"/>
                  </a:lnTo>
                  <a:lnTo>
                    <a:pt x="14455" y="15969"/>
                  </a:lnTo>
                  <a:lnTo>
                    <a:pt x="13956" y="16523"/>
                  </a:lnTo>
                  <a:lnTo>
                    <a:pt x="13583" y="17076"/>
                  </a:lnTo>
                  <a:lnTo>
                    <a:pt x="13333" y="17630"/>
                  </a:lnTo>
                  <a:lnTo>
                    <a:pt x="13209" y="18323"/>
                  </a:lnTo>
                  <a:lnTo>
                    <a:pt x="13333" y="19015"/>
                  </a:lnTo>
                  <a:lnTo>
                    <a:pt x="13583" y="19569"/>
                  </a:lnTo>
                  <a:lnTo>
                    <a:pt x="13956" y="20123"/>
                  </a:lnTo>
                  <a:lnTo>
                    <a:pt x="14455" y="20676"/>
                  </a:lnTo>
                  <a:lnTo>
                    <a:pt x="15078" y="21092"/>
                  </a:lnTo>
                  <a:lnTo>
                    <a:pt x="15826" y="21369"/>
                  </a:lnTo>
                  <a:lnTo>
                    <a:pt x="16573" y="21507"/>
                  </a:lnTo>
                  <a:lnTo>
                    <a:pt x="17446" y="21646"/>
                  </a:lnTo>
                  <a:lnTo>
                    <a:pt x="18318" y="21507"/>
                  </a:lnTo>
                  <a:lnTo>
                    <a:pt x="19066" y="21369"/>
                  </a:lnTo>
                  <a:lnTo>
                    <a:pt x="19813" y="21092"/>
                  </a:lnTo>
                  <a:lnTo>
                    <a:pt x="20436" y="20676"/>
                  </a:lnTo>
                  <a:lnTo>
                    <a:pt x="20935" y="20123"/>
                  </a:lnTo>
                  <a:lnTo>
                    <a:pt x="21309" y="19569"/>
                  </a:lnTo>
                  <a:lnTo>
                    <a:pt x="21558" y="19015"/>
                  </a:lnTo>
                  <a:lnTo>
                    <a:pt x="21683" y="18323"/>
                  </a:lnTo>
                  <a:lnTo>
                    <a:pt x="21683" y="10061"/>
                  </a:lnTo>
                  <a:lnTo>
                    <a:pt x="21683" y="46"/>
                  </a:lnTo>
                  <a:lnTo>
                    <a:pt x="7352" y="46"/>
                  </a:lnTo>
                  <a:close/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Music"/>
            <p:cNvSpPr>
              <a:spLocks noEditPoints="1" noChangeArrowheads="1"/>
            </p:cNvSpPr>
            <p:nvPr/>
          </p:nvSpPr>
          <p:spPr bwMode="auto">
            <a:xfrm rot="347524">
              <a:off x="5002213" y="2805113"/>
              <a:ext cx="212725" cy="24130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7993 w 21600"/>
                <a:gd name="T16" fmla="*/ 952 h 21600"/>
                <a:gd name="T17" fmla="*/ 20934 w 21600"/>
                <a:gd name="T18" fmla="*/ 5329 h 21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600" h="21600">
                  <a:moveTo>
                    <a:pt x="7352" y="46"/>
                  </a:moveTo>
                  <a:lnTo>
                    <a:pt x="7373" y="9900"/>
                  </a:lnTo>
                  <a:lnTo>
                    <a:pt x="7352" y="16107"/>
                  </a:lnTo>
                  <a:lnTo>
                    <a:pt x="7103" y="15969"/>
                  </a:lnTo>
                  <a:lnTo>
                    <a:pt x="6729" y="15692"/>
                  </a:lnTo>
                  <a:lnTo>
                    <a:pt x="6355" y="15553"/>
                  </a:lnTo>
                  <a:lnTo>
                    <a:pt x="5981" y="15415"/>
                  </a:lnTo>
                  <a:lnTo>
                    <a:pt x="5607" y="15276"/>
                  </a:lnTo>
                  <a:lnTo>
                    <a:pt x="5109" y="15138"/>
                  </a:lnTo>
                  <a:lnTo>
                    <a:pt x="4735" y="15138"/>
                  </a:lnTo>
                  <a:lnTo>
                    <a:pt x="4236" y="15138"/>
                  </a:lnTo>
                  <a:lnTo>
                    <a:pt x="3364" y="15138"/>
                  </a:lnTo>
                  <a:lnTo>
                    <a:pt x="2616" y="15276"/>
                  </a:lnTo>
                  <a:lnTo>
                    <a:pt x="1869" y="15692"/>
                  </a:lnTo>
                  <a:lnTo>
                    <a:pt x="1246" y="15969"/>
                  </a:lnTo>
                  <a:lnTo>
                    <a:pt x="747" y="16523"/>
                  </a:lnTo>
                  <a:lnTo>
                    <a:pt x="373" y="17076"/>
                  </a:lnTo>
                  <a:lnTo>
                    <a:pt x="124" y="17630"/>
                  </a:lnTo>
                  <a:lnTo>
                    <a:pt x="0" y="18323"/>
                  </a:lnTo>
                  <a:lnTo>
                    <a:pt x="124" y="19015"/>
                  </a:lnTo>
                  <a:lnTo>
                    <a:pt x="373" y="19569"/>
                  </a:lnTo>
                  <a:lnTo>
                    <a:pt x="747" y="20123"/>
                  </a:lnTo>
                  <a:lnTo>
                    <a:pt x="1246" y="20676"/>
                  </a:lnTo>
                  <a:lnTo>
                    <a:pt x="1869" y="21092"/>
                  </a:lnTo>
                  <a:lnTo>
                    <a:pt x="2616" y="21369"/>
                  </a:lnTo>
                  <a:lnTo>
                    <a:pt x="3364" y="21507"/>
                  </a:lnTo>
                  <a:lnTo>
                    <a:pt x="4236" y="21646"/>
                  </a:lnTo>
                  <a:lnTo>
                    <a:pt x="5109" y="21507"/>
                  </a:lnTo>
                  <a:lnTo>
                    <a:pt x="5856" y="21369"/>
                  </a:lnTo>
                  <a:lnTo>
                    <a:pt x="6604" y="21092"/>
                  </a:lnTo>
                  <a:lnTo>
                    <a:pt x="7227" y="20676"/>
                  </a:lnTo>
                  <a:lnTo>
                    <a:pt x="7726" y="20123"/>
                  </a:lnTo>
                  <a:lnTo>
                    <a:pt x="8100" y="19569"/>
                  </a:lnTo>
                  <a:lnTo>
                    <a:pt x="8349" y="19015"/>
                  </a:lnTo>
                  <a:lnTo>
                    <a:pt x="8473" y="18323"/>
                  </a:lnTo>
                  <a:lnTo>
                    <a:pt x="8473" y="6276"/>
                  </a:lnTo>
                  <a:lnTo>
                    <a:pt x="20561" y="6276"/>
                  </a:lnTo>
                  <a:lnTo>
                    <a:pt x="20561" y="16107"/>
                  </a:lnTo>
                  <a:lnTo>
                    <a:pt x="20187" y="15830"/>
                  </a:lnTo>
                  <a:lnTo>
                    <a:pt x="19938" y="15692"/>
                  </a:lnTo>
                  <a:lnTo>
                    <a:pt x="19564" y="15553"/>
                  </a:lnTo>
                  <a:lnTo>
                    <a:pt x="19190" y="15415"/>
                  </a:lnTo>
                  <a:lnTo>
                    <a:pt x="18692" y="15276"/>
                  </a:lnTo>
                  <a:lnTo>
                    <a:pt x="18318" y="15138"/>
                  </a:lnTo>
                  <a:lnTo>
                    <a:pt x="17944" y="15138"/>
                  </a:lnTo>
                  <a:lnTo>
                    <a:pt x="17446" y="15138"/>
                  </a:lnTo>
                  <a:lnTo>
                    <a:pt x="16573" y="15138"/>
                  </a:lnTo>
                  <a:lnTo>
                    <a:pt x="15826" y="15276"/>
                  </a:lnTo>
                  <a:lnTo>
                    <a:pt x="15078" y="15692"/>
                  </a:lnTo>
                  <a:lnTo>
                    <a:pt x="14455" y="15969"/>
                  </a:lnTo>
                  <a:lnTo>
                    <a:pt x="13956" y="16523"/>
                  </a:lnTo>
                  <a:lnTo>
                    <a:pt x="13583" y="17076"/>
                  </a:lnTo>
                  <a:lnTo>
                    <a:pt x="13333" y="17630"/>
                  </a:lnTo>
                  <a:lnTo>
                    <a:pt x="13209" y="18323"/>
                  </a:lnTo>
                  <a:lnTo>
                    <a:pt x="13333" y="19015"/>
                  </a:lnTo>
                  <a:lnTo>
                    <a:pt x="13583" y="19569"/>
                  </a:lnTo>
                  <a:lnTo>
                    <a:pt x="13956" y="20123"/>
                  </a:lnTo>
                  <a:lnTo>
                    <a:pt x="14455" y="20676"/>
                  </a:lnTo>
                  <a:lnTo>
                    <a:pt x="15078" y="21092"/>
                  </a:lnTo>
                  <a:lnTo>
                    <a:pt x="15826" y="21369"/>
                  </a:lnTo>
                  <a:lnTo>
                    <a:pt x="16573" y="21507"/>
                  </a:lnTo>
                  <a:lnTo>
                    <a:pt x="17446" y="21646"/>
                  </a:lnTo>
                  <a:lnTo>
                    <a:pt x="18318" y="21507"/>
                  </a:lnTo>
                  <a:lnTo>
                    <a:pt x="19066" y="21369"/>
                  </a:lnTo>
                  <a:lnTo>
                    <a:pt x="19813" y="21092"/>
                  </a:lnTo>
                  <a:lnTo>
                    <a:pt x="20436" y="20676"/>
                  </a:lnTo>
                  <a:lnTo>
                    <a:pt x="20935" y="20123"/>
                  </a:lnTo>
                  <a:lnTo>
                    <a:pt x="21309" y="19569"/>
                  </a:lnTo>
                  <a:lnTo>
                    <a:pt x="21558" y="19015"/>
                  </a:lnTo>
                  <a:lnTo>
                    <a:pt x="21683" y="18323"/>
                  </a:lnTo>
                  <a:lnTo>
                    <a:pt x="21683" y="10061"/>
                  </a:lnTo>
                  <a:lnTo>
                    <a:pt x="21683" y="46"/>
                  </a:lnTo>
                  <a:lnTo>
                    <a:pt x="7352" y="46"/>
                  </a:lnTo>
                  <a:close/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grpSp>
          <p:nvGrpSpPr>
            <p:cNvPr id="30" name="그룹 32"/>
            <p:cNvGrpSpPr>
              <a:grpSpLocks/>
            </p:cNvGrpSpPr>
            <p:nvPr/>
          </p:nvGrpSpPr>
          <p:grpSpPr bwMode="auto">
            <a:xfrm>
              <a:off x="2927351" y="2564903"/>
              <a:ext cx="2192385" cy="2721470"/>
              <a:chOff x="3360870" y="2960592"/>
              <a:chExt cx="2193106" cy="2338493"/>
            </a:xfrm>
          </p:grpSpPr>
          <p:sp>
            <p:nvSpPr>
              <p:cNvPr id="31" name="Music"/>
              <p:cNvSpPr>
                <a:spLocks noEditPoints="1" noChangeArrowheads="1"/>
              </p:cNvSpPr>
              <p:nvPr/>
            </p:nvSpPr>
            <p:spPr bwMode="auto">
              <a:xfrm rot="347524">
                <a:off x="3360870" y="3823150"/>
                <a:ext cx="212725" cy="20637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7993 w 21600"/>
                  <a:gd name="T16" fmla="*/ 952 h 21600"/>
                  <a:gd name="T17" fmla="*/ 20934 w 21600"/>
                  <a:gd name="T18" fmla="*/ 5329 h 216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00" h="21600">
                    <a:moveTo>
                      <a:pt x="7352" y="46"/>
                    </a:moveTo>
                    <a:lnTo>
                      <a:pt x="7373" y="9900"/>
                    </a:lnTo>
                    <a:lnTo>
                      <a:pt x="7352" y="16107"/>
                    </a:lnTo>
                    <a:lnTo>
                      <a:pt x="7103" y="15969"/>
                    </a:lnTo>
                    <a:lnTo>
                      <a:pt x="6729" y="15692"/>
                    </a:lnTo>
                    <a:lnTo>
                      <a:pt x="6355" y="15553"/>
                    </a:lnTo>
                    <a:lnTo>
                      <a:pt x="5981" y="15415"/>
                    </a:lnTo>
                    <a:lnTo>
                      <a:pt x="5607" y="15276"/>
                    </a:lnTo>
                    <a:lnTo>
                      <a:pt x="5109" y="15138"/>
                    </a:lnTo>
                    <a:lnTo>
                      <a:pt x="4735" y="15138"/>
                    </a:lnTo>
                    <a:lnTo>
                      <a:pt x="4236" y="15138"/>
                    </a:lnTo>
                    <a:lnTo>
                      <a:pt x="3364" y="15138"/>
                    </a:lnTo>
                    <a:lnTo>
                      <a:pt x="2616" y="15276"/>
                    </a:lnTo>
                    <a:lnTo>
                      <a:pt x="1869" y="15692"/>
                    </a:lnTo>
                    <a:lnTo>
                      <a:pt x="1246" y="15969"/>
                    </a:lnTo>
                    <a:lnTo>
                      <a:pt x="747" y="16523"/>
                    </a:lnTo>
                    <a:lnTo>
                      <a:pt x="373" y="17076"/>
                    </a:lnTo>
                    <a:lnTo>
                      <a:pt x="124" y="17630"/>
                    </a:lnTo>
                    <a:lnTo>
                      <a:pt x="0" y="18323"/>
                    </a:lnTo>
                    <a:lnTo>
                      <a:pt x="124" y="19015"/>
                    </a:lnTo>
                    <a:lnTo>
                      <a:pt x="373" y="19569"/>
                    </a:lnTo>
                    <a:lnTo>
                      <a:pt x="747" y="20123"/>
                    </a:lnTo>
                    <a:lnTo>
                      <a:pt x="1246" y="20676"/>
                    </a:lnTo>
                    <a:lnTo>
                      <a:pt x="1869" y="21092"/>
                    </a:lnTo>
                    <a:lnTo>
                      <a:pt x="2616" y="21369"/>
                    </a:lnTo>
                    <a:lnTo>
                      <a:pt x="3364" y="21507"/>
                    </a:lnTo>
                    <a:lnTo>
                      <a:pt x="4236" y="21646"/>
                    </a:lnTo>
                    <a:lnTo>
                      <a:pt x="5109" y="21507"/>
                    </a:lnTo>
                    <a:lnTo>
                      <a:pt x="5856" y="21369"/>
                    </a:lnTo>
                    <a:lnTo>
                      <a:pt x="6604" y="21092"/>
                    </a:lnTo>
                    <a:lnTo>
                      <a:pt x="7227" y="20676"/>
                    </a:lnTo>
                    <a:lnTo>
                      <a:pt x="7726" y="20123"/>
                    </a:lnTo>
                    <a:lnTo>
                      <a:pt x="8100" y="19569"/>
                    </a:lnTo>
                    <a:lnTo>
                      <a:pt x="8349" y="19015"/>
                    </a:lnTo>
                    <a:lnTo>
                      <a:pt x="8473" y="18323"/>
                    </a:lnTo>
                    <a:lnTo>
                      <a:pt x="8473" y="6276"/>
                    </a:lnTo>
                    <a:lnTo>
                      <a:pt x="20561" y="6276"/>
                    </a:lnTo>
                    <a:lnTo>
                      <a:pt x="20561" y="16107"/>
                    </a:lnTo>
                    <a:lnTo>
                      <a:pt x="20187" y="15830"/>
                    </a:lnTo>
                    <a:lnTo>
                      <a:pt x="19938" y="15692"/>
                    </a:lnTo>
                    <a:lnTo>
                      <a:pt x="19564" y="15553"/>
                    </a:lnTo>
                    <a:lnTo>
                      <a:pt x="19190" y="15415"/>
                    </a:lnTo>
                    <a:lnTo>
                      <a:pt x="18692" y="15276"/>
                    </a:lnTo>
                    <a:lnTo>
                      <a:pt x="18318" y="15138"/>
                    </a:lnTo>
                    <a:lnTo>
                      <a:pt x="17944" y="15138"/>
                    </a:lnTo>
                    <a:lnTo>
                      <a:pt x="17446" y="15138"/>
                    </a:lnTo>
                    <a:lnTo>
                      <a:pt x="16573" y="15138"/>
                    </a:lnTo>
                    <a:lnTo>
                      <a:pt x="15826" y="15276"/>
                    </a:lnTo>
                    <a:lnTo>
                      <a:pt x="15078" y="15692"/>
                    </a:lnTo>
                    <a:lnTo>
                      <a:pt x="14455" y="15969"/>
                    </a:lnTo>
                    <a:lnTo>
                      <a:pt x="13956" y="16523"/>
                    </a:lnTo>
                    <a:lnTo>
                      <a:pt x="13583" y="17076"/>
                    </a:lnTo>
                    <a:lnTo>
                      <a:pt x="13333" y="17630"/>
                    </a:lnTo>
                    <a:lnTo>
                      <a:pt x="13209" y="18323"/>
                    </a:lnTo>
                    <a:lnTo>
                      <a:pt x="13333" y="19015"/>
                    </a:lnTo>
                    <a:lnTo>
                      <a:pt x="13583" y="19569"/>
                    </a:lnTo>
                    <a:lnTo>
                      <a:pt x="13956" y="20123"/>
                    </a:lnTo>
                    <a:lnTo>
                      <a:pt x="14455" y="20676"/>
                    </a:lnTo>
                    <a:lnTo>
                      <a:pt x="15078" y="21092"/>
                    </a:lnTo>
                    <a:lnTo>
                      <a:pt x="15826" y="21369"/>
                    </a:lnTo>
                    <a:lnTo>
                      <a:pt x="16573" y="21507"/>
                    </a:lnTo>
                    <a:lnTo>
                      <a:pt x="17446" y="21646"/>
                    </a:lnTo>
                    <a:lnTo>
                      <a:pt x="18318" y="21507"/>
                    </a:lnTo>
                    <a:lnTo>
                      <a:pt x="19066" y="21369"/>
                    </a:lnTo>
                    <a:lnTo>
                      <a:pt x="19813" y="21092"/>
                    </a:lnTo>
                    <a:lnTo>
                      <a:pt x="20436" y="20676"/>
                    </a:lnTo>
                    <a:lnTo>
                      <a:pt x="20935" y="20123"/>
                    </a:lnTo>
                    <a:lnTo>
                      <a:pt x="21309" y="19569"/>
                    </a:lnTo>
                    <a:lnTo>
                      <a:pt x="21558" y="19015"/>
                    </a:lnTo>
                    <a:lnTo>
                      <a:pt x="21683" y="18323"/>
                    </a:lnTo>
                    <a:lnTo>
                      <a:pt x="21683" y="10061"/>
                    </a:lnTo>
                    <a:lnTo>
                      <a:pt x="21683" y="46"/>
                    </a:lnTo>
                    <a:lnTo>
                      <a:pt x="7352" y="46"/>
                    </a:lnTo>
                    <a:close/>
                  </a:path>
                </a:pathLst>
              </a:custGeom>
              <a:solidFill>
                <a:srgbClr val="FFBE7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32" name="직사각형 49"/>
              <p:cNvSpPr>
                <a:spLocks noChangeArrowheads="1"/>
              </p:cNvSpPr>
              <p:nvPr/>
            </p:nvSpPr>
            <p:spPr bwMode="auto">
              <a:xfrm>
                <a:off x="4143379" y="4929198"/>
                <a:ext cx="428625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en-US" altLang="ko-KR" sz="1800">
                    <a:solidFill>
                      <a:srgbClr val="F96F07"/>
                    </a:solidFill>
                    <a:latin typeface="휴먼편지체" pitchFamily="18" charset="-127"/>
                    <a:ea typeface="휴먼편지체" pitchFamily="18" charset="-127"/>
                  </a:rPr>
                  <a:t>~</a:t>
                </a:r>
                <a:endParaRPr kumimoji="0" lang="ko-KR" altLang="en-US" sz="1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6"/>
              <p:cNvSpPr txBox="1">
                <a:spLocks noChangeArrowheads="1"/>
              </p:cNvSpPr>
              <p:nvPr/>
            </p:nvSpPr>
            <p:spPr bwMode="auto">
              <a:xfrm>
                <a:off x="3482287" y="2960592"/>
                <a:ext cx="2071689" cy="1507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Font typeface="Wingdings" pitchFamily="2" charset="2"/>
                  <a:buChar char="v"/>
                  <a:defRPr sz="2800" b="1">
                    <a:solidFill>
                      <a:schemeClr val="tx2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en-US" altLang="ko-KR" sz="1800">
                    <a:solidFill>
                      <a:srgbClr val="0000FF"/>
                    </a:solidFill>
                    <a:latin typeface="맑은 고딕" pitchFamily="50" charset="-127"/>
                    <a:ea typeface="맑은 고딕" pitchFamily="50" charset="-127"/>
                  </a:rPr>
                  <a:t> </a:t>
                </a:r>
                <a:endParaRPr kumimoji="0" lang="en-US" altLang="ko-KR" sz="180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800">
                    <a:solidFill>
                      <a:srgbClr val="00B050"/>
                    </a:solidFill>
                    <a:latin typeface="맑은 고딕" pitchFamily="50" charset="-127"/>
                    <a:ea typeface="맑은 고딕" pitchFamily="50" charset="-127"/>
                  </a:rPr>
                  <a:t>도서관 한마당</a:t>
                </a:r>
                <a:r>
                  <a:rPr kumimoji="0" lang="en-US" altLang="ko-KR" sz="1800">
                    <a:solidFill>
                      <a:srgbClr val="00B050"/>
                    </a:solidFill>
                    <a:latin typeface="맑은 고딕" pitchFamily="50" charset="-127"/>
                    <a:ea typeface="맑은 고딕" pitchFamily="50" charset="-127"/>
                  </a:rPr>
                  <a:t>!</a:t>
                </a:r>
              </a:p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800">
                    <a:solidFill>
                      <a:srgbClr val="0000FF"/>
                    </a:solidFill>
                    <a:latin typeface="맑은 고딕" pitchFamily="50" charset="-127"/>
                    <a:ea typeface="맑은 고딕" pitchFamily="50" charset="-127"/>
                  </a:rPr>
                  <a:t>전자정보박람회 </a:t>
                </a:r>
                <a:endParaRPr kumimoji="0" lang="en-US" altLang="ko-KR" sz="180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800">
                    <a:solidFill>
                      <a:srgbClr val="FF0000"/>
                    </a:solidFill>
                    <a:latin typeface="맑은 고딕" pitchFamily="50" charset="-127"/>
                    <a:ea typeface="맑은 고딕" pitchFamily="50" charset="-127"/>
                  </a:rPr>
                  <a:t>봄 </a:t>
                </a:r>
                <a:r>
                  <a:rPr kumimoji="0" lang="en-US" altLang="ko-KR" sz="1800">
                    <a:solidFill>
                      <a:srgbClr val="FF0000"/>
                    </a:solidFill>
                    <a:latin typeface="맑은 고딕" pitchFamily="50" charset="-127"/>
                    <a:ea typeface="맑은 고딕" pitchFamily="50" charset="-127"/>
                  </a:rPr>
                  <a:t>·</a:t>
                </a:r>
                <a:r>
                  <a:rPr kumimoji="0" lang="ko-KR" altLang="en-US" sz="1800">
                    <a:solidFill>
                      <a:srgbClr val="FF0000"/>
                    </a:solidFill>
                    <a:latin typeface="맑은 고딕" pitchFamily="50" charset="-127"/>
                    <a:ea typeface="맑은 고딕" pitchFamily="50" charset="-127"/>
                  </a:rPr>
                  <a:t>가을 </a:t>
                </a:r>
                <a:r>
                  <a:rPr kumimoji="0" lang="ko-KR" altLang="en-US" sz="1800" smtClean="0">
                    <a:solidFill>
                      <a:srgbClr val="FF0000"/>
                    </a:solidFill>
                    <a:latin typeface="맑은 고딕" pitchFamily="50" charset="-127"/>
                    <a:ea typeface="맑은 고딕" pitchFamily="50" charset="-127"/>
                  </a:rPr>
                  <a:t>신학기</a:t>
                </a:r>
                <a:endParaRPr lang="en-US" altLang="ko-KR" sz="180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800" smtClean="0">
                    <a:solidFill>
                      <a:srgbClr val="0033CC"/>
                    </a:solidFill>
                    <a:latin typeface="맑은 고딕" pitchFamily="50" charset="-127"/>
                    <a:ea typeface="맑은 고딕" pitchFamily="50" charset="-127"/>
                  </a:rPr>
                  <a:t>각 </a:t>
                </a:r>
                <a:r>
                  <a:rPr kumimoji="0" lang="ko-KR" altLang="en-US" sz="1800">
                    <a:solidFill>
                      <a:srgbClr val="0033CC"/>
                    </a:solidFill>
                    <a:latin typeface="맑은 고딕" pitchFamily="50" charset="-127"/>
                    <a:ea typeface="맑은 고딕" pitchFamily="50" charset="-127"/>
                  </a:rPr>
                  <a:t>학교별 </a:t>
                </a:r>
                <a:endParaRPr kumimoji="0" lang="en-US" altLang="ko-KR" sz="180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 eaLnBrk="1" latinLnBrk="0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kumimoji="0" lang="ko-KR" altLang="en-US" sz="1800">
                    <a:solidFill>
                      <a:srgbClr val="0033CC"/>
                    </a:solidFill>
                    <a:latin typeface="맑은 고딕" pitchFamily="50" charset="-127"/>
                    <a:ea typeface="맑은 고딕" pitchFamily="50" charset="-127"/>
                  </a:rPr>
                  <a:t>다독상 추첨</a:t>
                </a:r>
                <a:endParaRPr kumimoji="0" lang="en-US" altLang="ko-KR" sz="180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7428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660098" y="6392362"/>
            <a:ext cx="1040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12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㈜</a:t>
            </a:r>
            <a:endParaRPr lang="ko-KR" altLang="en-US" sz="12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623392" y="6381328"/>
            <a:ext cx="10945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126586"/>
              </p:ext>
            </p:extLst>
          </p:nvPr>
        </p:nvGraphicFramePr>
        <p:xfrm>
          <a:off x="1192559" y="1108742"/>
          <a:ext cx="9806881" cy="5021572"/>
        </p:xfrm>
        <a:graphic>
          <a:graphicData uri="http://schemas.openxmlformats.org/drawingml/2006/table">
            <a:tbl>
              <a:tblPr/>
              <a:tblGrid>
                <a:gridCol w="2251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1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03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01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제공 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app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총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5,000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여종 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APP)</a:t>
                      </a: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ko-KR" sz="1200" b="1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661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전체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컨텐츠</a:t>
                      </a:r>
                      <a:endParaRPr lang="ko-KR" altLang="en-US" sz="1200" b="1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어학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영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일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중</a:t>
                      </a:r>
                      <a:r>
                        <a:rPr lang="en-US" altLang="ko-KR" sz="1200" b="1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etc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)+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토익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토플</a:t>
                      </a:r>
                      <a:r>
                        <a:rPr lang="en-US" altLang="ko-KR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dirty="0" err="1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탭스</a:t>
                      </a:r>
                      <a:r>
                        <a:rPr lang="ko-KR" altLang="en-US" sz="1200" b="1" i="0" u="none" strike="noStrike" dirty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+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오디오앱북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멀티미디어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앱북</a:t>
                      </a:r>
                      <a:endParaRPr lang="en-US" altLang="ko-KR" sz="1200" b="1" i="0" u="none" strike="noStrike" dirty="0" smtClean="0">
                        <a:solidFill>
                          <a:srgbClr val="19426B"/>
                        </a:solidFill>
                        <a:effectLst/>
                        <a:latin typeface="+mn-lt"/>
                      </a:endParaRPr>
                    </a:p>
                    <a:p>
                      <a:pPr algn="l" rtl="0" fontAlgn="ctr"/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              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+ IT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강좌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영어명작 중 선택</a:t>
                      </a:r>
                      <a:endParaRPr lang="en-US" altLang="ko-KR" sz="1200" b="1" i="0" u="none" strike="noStrike" baseline="0" dirty="0" smtClean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  <a:p>
                      <a:pPr algn="l" rtl="0" fontAlgn="ctr"/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                +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취업길라잡이 선택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창업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여학생커리어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직장성공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취업성공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1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5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016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기본</a:t>
                      </a: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어학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영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중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380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여종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신토익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토플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텝스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153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종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(20,000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여 문제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0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오디오앱북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멀티미디어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앱북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3,500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여종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087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선택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IT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동영상강좌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1,300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여강좌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구매분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600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여종 제공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087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7620" marR="762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B3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세계영어명작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오디오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전자책 동시 가능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level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초급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,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 1~5 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93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19426B"/>
                          </a:solidFill>
                          <a:effectLst/>
                          <a:latin typeface="맑은 고딕"/>
                        </a:rPr>
                        <a:t>종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087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baseline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취업길라잡이 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창업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.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여학생커리어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직장성공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취업성공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83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19426B"/>
                          </a:solidFill>
                          <a:effectLst/>
                          <a:latin typeface="+mn-lt"/>
                        </a:rPr>
                        <a:t>종</a:t>
                      </a:r>
                      <a:endParaRPr lang="ko-KR" altLang="en-US" sz="1200" b="0" i="0" u="none" strike="noStrike" dirty="0">
                        <a:solidFill>
                          <a:srgbClr val="19426B"/>
                        </a:solidFill>
                        <a:effectLst/>
                        <a:latin typeface="맑은 고딕"/>
                      </a:endParaRPr>
                    </a:p>
                  </a:txBody>
                  <a:tcPr marL="10160" marR="10160" marT="762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015">
                <a:tc rowSpan="5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제공조건</a:t>
                      </a: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*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APP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어플리케이션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안드로이드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애플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),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PC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버전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       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사용기기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: PC.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스마트폰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테블릿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altLang="ko-KR" sz="1200" b="1" i="0" u="none" strike="noStrike" dirty="0">
                        <a:solidFill>
                          <a:srgbClr val="0033CC"/>
                        </a:solidFill>
                        <a:effectLst/>
                        <a:latin typeface="+mn-lt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0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  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구매외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4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분야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4,500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여종  무상 서비스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기본외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 선택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1)</a:t>
                      </a:r>
                      <a:endParaRPr lang="en-US" altLang="ko-KR" sz="1200" b="1" i="0" u="none" strike="noStrike" dirty="0">
                        <a:solidFill>
                          <a:srgbClr val="0033CC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98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0" i="0" u="none" strike="noStrike" dirty="0" smtClean="0">
                          <a:effectLst/>
                          <a:latin typeface="맑은 고딕"/>
                        </a:rPr>
                        <a:t> •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어학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오디오전자책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IT.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취업길라잡이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</a:t>
                      </a:r>
                      <a:r>
                        <a:rPr lang="ko-KR" altLang="en-US" sz="1200" b="1" i="0" u="none" strike="noStrike" dirty="0">
                          <a:solidFill>
                            <a:srgbClr val="0033CC"/>
                          </a:solidFill>
                          <a:effectLst/>
                          <a:latin typeface="맑은 고딕"/>
                        </a:rPr>
                        <a:t>세분하여 홈페이지 설치 가능</a:t>
                      </a:r>
                    </a:p>
                    <a:p>
                      <a:pPr algn="l" rtl="0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분야별 우수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전문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컨텐츠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 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예산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절감형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  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구매 방식 가능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영구소유인증서 및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DVD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제공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( 1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종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구매시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5COPY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제공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가족도서관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263BDA"/>
                          </a:solidFill>
                          <a:effectLst/>
                          <a:latin typeface="맑은 고딕"/>
                        </a:rPr>
                        <a:t> 운영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37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en-US" altLang="ko-KR" sz="1200" b="0" i="0" u="none" strike="noStrike" dirty="0" smtClean="0"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* ID / PW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방식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학번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 SSO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방식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857" marR="8857" marT="66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9128" y="426617"/>
            <a:ext cx="5054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3. </a:t>
            </a:r>
            <a:r>
              <a:rPr lang="ko-KR" altLang="en-US" sz="2400" dirty="0" err="1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제공 조</a:t>
            </a:r>
            <a:r>
              <a:rPr lang="ko-KR" altLang="en-US" sz="24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건</a:t>
            </a:r>
            <a:endParaRPr lang="en-US" altLang="ko-KR" sz="24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" name="모서리가 둥근 직사각형 4"/>
          <p:cNvSpPr>
            <a:spLocks noChangeArrowheads="1"/>
          </p:cNvSpPr>
          <p:nvPr/>
        </p:nvSpPr>
        <p:spPr bwMode="auto">
          <a:xfrm>
            <a:off x="5305989" y="426617"/>
            <a:ext cx="4141787" cy="537633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19050" algn="ctr">
            <a:solidFill>
              <a:srgbClr val="FF0000"/>
            </a:solidFill>
            <a:round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kumimoji="0" lang="ko-KR" altLang="en-US" sz="1800" b="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♣ </a:t>
            </a:r>
            <a:r>
              <a:rPr kumimoji="0" lang="en-US" altLang="ko-KR" sz="1600" b="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분야</a:t>
            </a:r>
            <a:r>
              <a:rPr kumimoji="0" lang="en-US" altLang="ko-KR" sz="16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총</a:t>
            </a:r>
            <a:r>
              <a:rPr kumimoji="0" lang="en-US" altLang="ko-KR" sz="16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5,000</a:t>
            </a:r>
            <a:r>
              <a:rPr kumimoji="0" lang="ko-KR" altLang="en-US" sz="16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여종 제공</a:t>
            </a:r>
            <a:endParaRPr kumimoji="0" lang="ko-KR" altLang="en-US" sz="1800" b="0" dirty="0">
              <a:solidFill>
                <a:schemeClr val="tx1"/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9764121" y="606131"/>
            <a:ext cx="2154967" cy="1494947"/>
            <a:chOff x="1100441" y="929627"/>
            <a:chExt cx="3169929" cy="2745946"/>
          </a:xfrm>
        </p:grpSpPr>
        <p:grpSp>
          <p:nvGrpSpPr>
            <p:cNvPr id="10" name="그룹 39"/>
            <p:cNvGrpSpPr>
              <a:grpSpLocks/>
            </p:cNvGrpSpPr>
            <p:nvPr/>
          </p:nvGrpSpPr>
          <p:grpSpPr bwMode="auto">
            <a:xfrm>
              <a:off x="1100441" y="1047949"/>
              <a:ext cx="3169929" cy="2627624"/>
              <a:chOff x="6645881" y="3278171"/>
              <a:chExt cx="3705575" cy="3768346"/>
            </a:xfrm>
          </p:grpSpPr>
          <p:pic>
            <p:nvPicPr>
              <p:cNvPr id="12" name="Picture 2" descr="C:\Documents and Settings\user\바탕 화면\이미지\오토잉글리쉬\앱도서관X3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/>
              </a:blip>
              <a:srcRect t="8525" b="59058"/>
              <a:stretch/>
            </p:blipFill>
            <p:spPr bwMode="auto">
              <a:xfrm>
                <a:off x="6645881" y="3442800"/>
                <a:ext cx="3705575" cy="360371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  <a:extLst/>
            </p:spPr>
          </p:pic>
          <p:pic>
            <p:nvPicPr>
              <p:cNvPr id="13" name="Picture 3" descr="C:\Documents and Settings\user\바탕 화면\이미지\logo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4270" y="3278171"/>
                <a:ext cx="2403475" cy="606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" name="그림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441" y="929627"/>
              <a:ext cx="772024" cy="979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194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19127" y="426617"/>
            <a:ext cx="7552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4</a:t>
            </a:r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 </a:t>
            </a:r>
            <a:r>
              <a:rPr lang="ko-KR" altLang="en-US" sz="2400" dirty="0" err="1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스마트앱북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주요 고객 </a:t>
            </a:r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70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 대학 </a:t>
            </a:r>
            <a:r>
              <a:rPr lang="en-US" altLang="ko-KR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16</a:t>
            </a:r>
            <a:r>
              <a:rPr lang="ko-KR" altLang="en-US" sz="2400" dirty="0" smtClean="0">
                <a:ln>
                  <a:solidFill>
                    <a:srgbClr val="362F2B"/>
                  </a:solidFill>
                </a:ln>
                <a:solidFill>
                  <a:srgbClr val="362F2B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기관 서비스 중</a:t>
            </a:r>
            <a:endParaRPr lang="en-US" altLang="ko-KR" sz="2400" dirty="0">
              <a:ln>
                <a:solidFill>
                  <a:srgbClr val="362F2B"/>
                </a:solidFill>
              </a:ln>
              <a:solidFill>
                <a:srgbClr val="362F2B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735708" y="1061321"/>
            <a:ext cx="8078093" cy="3896353"/>
            <a:chOff x="603006" y="1090132"/>
            <a:chExt cx="8498463" cy="4191508"/>
          </a:xfrm>
          <a:effectLst>
            <a:glow rad="139700">
              <a:schemeClr val="accent1">
                <a:satMod val="175000"/>
                <a:alpha val="40000"/>
              </a:schemeClr>
            </a:glow>
          </a:effectLst>
        </p:grpSpPr>
        <p:pic>
          <p:nvPicPr>
            <p:cNvPr id="78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1454" y="2539551"/>
              <a:ext cx="628149" cy="404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80"/>
            <p:cNvPicPr>
              <a:picLocks noChangeAspect="1" noChangeArrowheads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 bwMode="auto">
            <a:xfrm>
              <a:off x="8276877" y="1814775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1" name="Picture 86"/>
            <p:cNvPicPr>
              <a:picLocks noChangeAspect="1" noChangeArrowheads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 bwMode="auto">
            <a:xfrm>
              <a:off x="5198284" y="2470037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2" name="Picture 100"/>
            <p:cNvPicPr>
              <a:picLocks noChangeAspect="1" noChangeArrowheads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 bwMode="auto">
            <a:xfrm>
              <a:off x="5197567" y="1103237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3" name="Picture 75" descr="C:\Documents and Settings\user\바탕 화면\이미지\오토잉글리쉬\대학교 CI\김포대.png"/>
            <p:cNvPicPr>
              <a:picLocks noChangeAspect="1" noChangeArrowheads="1"/>
            </p:cNvPicPr>
            <p:nvPr/>
          </p:nvPicPr>
          <p:blipFill>
            <a:blip r:embed="rId6" cstate="print">
              <a:extLst/>
            </a:blip>
            <a:srcRect/>
            <a:stretch>
              <a:fillRect/>
            </a:stretch>
          </p:blipFill>
          <p:spPr bwMode="auto">
            <a:xfrm>
              <a:off x="7540320" y="3134423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4" name="Picture 77" descr="C:\Documents and Settings\user\바탕 화면\이미지\오토잉글리쉬\대학교 CI\v2_library_kwu.png"/>
            <p:cNvPicPr>
              <a:picLocks noChangeAspect="1" noChangeArrowheads="1"/>
            </p:cNvPicPr>
            <p:nvPr/>
          </p:nvPicPr>
          <p:blipFill>
            <a:blip r:embed="rId7" cstate="print">
              <a:extLst/>
            </a:blip>
            <a:srcRect/>
            <a:stretch>
              <a:fillRect/>
            </a:stretch>
          </p:blipFill>
          <p:spPr bwMode="auto">
            <a:xfrm>
              <a:off x="5953619" y="2446830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5" name="Picture 79" descr="C:\Documents and Settings\user\바탕 화면\이미지\오토잉글리쉬\대학교 CI\경기대.png"/>
            <p:cNvPicPr>
              <a:picLocks noChangeAspect="1" noChangeArrowheads="1"/>
            </p:cNvPicPr>
            <p:nvPr/>
          </p:nvPicPr>
          <p:blipFill>
            <a:blip r:embed="rId8" cstate="print">
              <a:extLst/>
            </a:blip>
            <a:srcRect/>
            <a:stretch>
              <a:fillRect/>
            </a:stretch>
          </p:blipFill>
          <p:spPr bwMode="auto">
            <a:xfrm>
              <a:off x="3669781" y="3099196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6" name="Picture 80" descr="C:\Documents and Settings\user\바탕 화면\이미지\오토잉글리쉬\대학교 CI\국민대.png"/>
            <p:cNvPicPr>
              <a:picLocks noChangeAspect="1" noChangeArrowheads="1"/>
            </p:cNvPicPr>
            <p:nvPr/>
          </p:nvPicPr>
          <p:blipFill>
            <a:blip r:embed="rId9" cstate="print">
              <a:extLst/>
            </a:blip>
            <a:srcRect/>
            <a:stretch>
              <a:fillRect/>
            </a:stretch>
          </p:blipFill>
          <p:spPr bwMode="auto">
            <a:xfrm>
              <a:off x="3678837" y="1112516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8" name="Picture 89" descr="C:\Documents and Settings\user\바탕 화면\이미지\오토잉글리쉬\대학교 CI\명지전문.png"/>
            <p:cNvPicPr>
              <a:picLocks noChangeAspect="1" noChangeArrowheads="1"/>
            </p:cNvPicPr>
            <p:nvPr/>
          </p:nvPicPr>
          <p:blipFill>
            <a:blip r:embed="rId10" cstate="print">
              <a:extLst/>
            </a:blip>
            <a:srcRect/>
            <a:stretch>
              <a:fillRect/>
            </a:stretch>
          </p:blipFill>
          <p:spPr bwMode="auto">
            <a:xfrm>
              <a:off x="5962657" y="3118429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19" name="Picture 84" descr="C:\Documents and Settings\user\바탕 화면\이미지\오토잉글리쉬\대학교 CI\덕성여대.png"/>
            <p:cNvPicPr>
              <a:picLocks noChangeAspect="1" noChangeArrowheads="1"/>
            </p:cNvPicPr>
            <p:nvPr/>
          </p:nvPicPr>
          <p:blipFill>
            <a:blip r:embed="rId11" cstate="print">
              <a:extLst/>
            </a:blip>
            <a:srcRect/>
            <a:stretch>
              <a:fillRect/>
            </a:stretch>
          </p:blipFill>
          <p:spPr bwMode="auto">
            <a:xfrm>
              <a:off x="2185668" y="2448583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20" name="Picture 85" descr="C:\Documents and Settings\user\바탕 화면\이미지\오토잉글리쉬\대학교 CI\동명대.png"/>
            <p:cNvPicPr>
              <a:picLocks noChangeAspect="1" noChangeArrowheads="1"/>
            </p:cNvPicPr>
            <p:nvPr/>
          </p:nvPicPr>
          <p:blipFill>
            <a:blip r:embed="rId12" cstate="print">
              <a:extLst/>
            </a:blip>
            <a:srcRect/>
            <a:stretch>
              <a:fillRect/>
            </a:stretch>
          </p:blipFill>
          <p:spPr bwMode="auto">
            <a:xfrm>
              <a:off x="2160109" y="1800004"/>
              <a:ext cx="848096" cy="730319"/>
            </a:xfrm>
            <a:prstGeom prst="rect">
              <a:avLst/>
            </a:prstGeom>
            <a:noFill/>
            <a:effectLst>
              <a:glow rad="139700">
                <a:schemeClr val="accent1">
                  <a:satMod val="175000"/>
                  <a:alpha val="40000"/>
                </a:schemeClr>
              </a:glow>
              <a:softEdge rad="63500"/>
            </a:effectLst>
            <a:extLst/>
          </p:spPr>
        </p:pic>
        <p:pic>
          <p:nvPicPr>
            <p:cNvPr id="23" name="Picture 86" descr="C:\Documents and Settings\user\바탕 화면\이미지\오토잉글리쉬\대학교 CI\동아대.png"/>
            <p:cNvPicPr>
              <a:picLocks noChangeAspect="1" noChangeArrowheads="1"/>
            </p:cNvPicPr>
            <p:nvPr/>
          </p:nvPicPr>
          <p:blipFill>
            <a:blip r:embed="rId13" cstate="print">
              <a:extLst/>
            </a:blip>
            <a:srcRect/>
            <a:stretch>
              <a:fillRect/>
            </a:stretch>
          </p:blipFill>
          <p:spPr bwMode="auto">
            <a:xfrm>
              <a:off x="2919473" y="1800004"/>
              <a:ext cx="813530" cy="730319"/>
            </a:xfrm>
            <a:prstGeom prst="rect">
              <a:avLst/>
            </a:prstGeom>
            <a:noFill/>
            <a:effectLst>
              <a:glow rad="139700">
                <a:schemeClr val="accent1">
                  <a:satMod val="175000"/>
                  <a:alpha val="40000"/>
                </a:schemeClr>
              </a:glow>
              <a:softEdge rad="63500"/>
            </a:effectLst>
            <a:extLst/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940680" y="178154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</p:spPr>
        </p:pic>
        <p:pic>
          <p:nvPicPr>
            <p:cNvPr id="26" name="그림 2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834" y="3883301"/>
              <a:ext cx="677309" cy="609372"/>
            </a:xfrm>
            <a:prstGeom prst="rect">
              <a:avLst/>
            </a:prstGeom>
            <a:noFill/>
            <a:ln>
              <a:noFill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그림 3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218" y="1844416"/>
              <a:ext cx="677470" cy="609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그림 2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6310" y="4559486"/>
              <a:ext cx="677309" cy="609372"/>
            </a:xfrm>
            <a:prstGeom prst="rect">
              <a:avLst/>
            </a:prstGeom>
            <a:noFill/>
            <a:ln>
              <a:noFill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그림 2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4246" y="1847284"/>
              <a:ext cx="677309" cy="609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그림 8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4093" y="1136423"/>
              <a:ext cx="677308" cy="609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그림 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0611" y="4559486"/>
              <a:ext cx="677308" cy="609372"/>
            </a:xfrm>
            <a:prstGeom prst="rect">
              <a:avLst/>
            </a:prstGeom>
            <a:noFill/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87" descr="C:\Documents and Settings\user\바탕 화면\이미지\오토잉글리쉬\대학교 CI\부천대.png"/>
            <p:cNvPicPr>
              <a:picLocks noChangeAspect="1" noChangeArrowheads="1"/>
            </p:cNvPicPr>
            <p:nvPr/>
          </p:nvPicPr>
          <p:blipFill>
            <a:blip r:embed="rId21" cstate="print">
              <a:extLst/>
            </a:blip>
            <a:srcRect/>
            <a:stretch>
              <a:fillRect/>
            </a:stretch>
          </p:blipFill>
          <p:spPr bwMode="auto">
            <a:xfrm>
              <a:off x="2929211" y="3099196"/>
              <a:ext cx="785002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3" name="Picture 91" descr="C:\Documents and Settings\user\바탕 화면\이미지\오토잉글리쉬\대학교 CI\백석대.png"/>
            <p:cNvPicPr>
              <a:picLocks noChangeAspect="1" noChangeArrowheads="1"/>
            </p:cNvPicPr>
            <p:nvPr/>
          </p:nvPicPr>
          <p:blipFill>
            <a:blip r:embed="rId22" cstate="print">
              <a:extLst/>
            </a:blip>
            <a:srcRect/>
            <a:stretch>
              <a:fillRect/>
            </a:stretch>
          </p:blipFill>
          <p:spPr bwMode="auto">
            <a:xfrm>
              <a:off x="5193665" y="315128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4" name="Picture 92" descr="C:\Documents and Settings\user\바탕 화면\이미지\오토잉글리쉬\대학교 CI\부산대.png"/>
            <p:cNvPicPr>
              <a:picLocks noChangeAspect="1" noChangeArrowheads="1"/>
            </p:cNvPicPr>
            <p:nvPr/>
          </p:nvPicPr>
          <p:blipFill>
            <a:blip r:embed="rId23" cstate="print">
              <a:extLst/>
            </a:blip>
            <a:srcRect/>
            <a:stretch>
              <a:fillRect/>
            </a:stretch>
          </p:blipFill>
          <p:spPr bwMode="auto">
            <a:xfrm>
              <a:off x="1387937" y="183182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5" name="Picture 94" descr="C:\Documents and Settings\user\바탕 화면\이미지\오토잉글리쉬\대학교 CI\삼육대.png"/>
            <p:cNvPicPr>
              <a:picLocks noChangeAspect="1" noChangeArrowheads="1"/>
            </p:cNvPicPr>
            <p:nvPr/>
          </p:nvPicPr>
          <p:blipFill>
            <a:blip r:embed="rId24" cstate="print">
              <a:extLst/>
            </a:blip>
            <a:srcRect/>
            <a:stretch>
              <a:fillRect/>
            </a:stretch>
          </p:blipFill>
          <p:spPr bwMode="auto">
            <a:xfrm>
              <a:off x="6756765" y="310842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6" name="Picture 95" descr="C:\Documents and Settings\user\바탕 화면\이미지\오토잉글리쉬\대학교 CI\상명대.png"/>
            <p:cNvPicPr>
              <a:picLocks noChangeAspect="1" noChangeArrowheads="1"/>
            </p:cNvPicPr>
            <p:nvPr/>
          </p:nvPicPr>
          <p:blipFill>
            <a:blip r:embed="rId25" cstate="print">
              <a:extLst/>
            </a:blip>
            <a:srcRect/>
            <a:stretch>
              <a:fillRect/>
            </a:stretch>
          </p:blipFill>
          <p:spPr bwMode="auto">
            <a:xfrm>
              <a:off x="4409595" y="245205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7" name="Picture 90" descr="C:\Documents and Settings\user\바탕 화면\이미지\오토잉글리쉬\대학교 CI\배화여대.png"/>
            <p:cNvPicPr>
              <a:picLocks noChangeAspect="1" noChangeArrowheads="1"/>
            </p:cNvPicPr>
            <p:nvPr/>
          </p:nvPicPr>
          <p:blipFill>
            <a:blip r:embed="rId26" cstate="print">
              <a:extLst/>
            </a:blip>
            <a:srcRect/>
            <a:stretch>
              <a:fillRect/>
            </a:stretch>
          </p:blipFill>
          <p:spPr bwMode="auto">
            <a:xfrm>
              <a:off x="8336347" y="4535308"/>
              <a:ext cx="726738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8" name="Picture 96" descr="C:\Documents and Settings\user\바탕 화면\이미지\오토잉글리쉬\대학교 CI\서강대.png"/>
            <p:cNvPicPr>
              <a:picLocks noChangeAspect="1" noChangeArrowheads="1"/>
            </p:cNvPicPr>
            <p:nvPr/>
          </p:nvPicPr>
          <p:blipFill>
            <a:blip r:embed="rId27" cstate="print">
              <a:extLst/>
            </a:blip>
            <a:srcRect/>
            <a:stretch>
              <a:fillRect/>
            </a:stretch>
          </p:blipFill>
          <p:spPr bwMode="auto">
            <a:xfrm>
              <a:off x="2919473" y="2462967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39" name="Picture 93" descr="C:\Documents and Settings\user\바탕 화면\이미지\오토잉글리쉬\대학교 CI\세종대.png"/>
            <p:cNvPicPr>
              <a:picLocks noChangeAspect="1" noChangeArrowheads="1"/>
            </p:cNvPicPr>
            <p:nvPr/>
          </p:nvPicPr>
          <p:blipFill>
            <a:blip r:embed="rId28" cstate="print">
              <a:extLst/>
            </a:blip>
            <a:srcRect/>
            <a:stretch>
              <a:fillRect/>
            </a:stretch>
          </p:blipFill>
          <p:spPr bwMode="auto">
            <a:xfrm>
              <a:off x="2146970" y="313754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0" name="Picture 98" descr="C:\Documents and Settings\user\바탕 화면\이미지\오토잉글리쉬\대학교 CI\성신여대.png"/>
            <p:cNvPicPr>
              <a:picLocks noChangeAspect="1" noChangeArrowheads="1"/>
            </p:cNvPicPr>
            <p:nvPr/>
          </p:nvPicPr>
          <p:blipFill>
            <a:blip r:embed="rId29" cstate="print">
              <a:extLst/>
            </a:blip>
            <a:srcRect/>
            <a:stretch>
              <a:fillRect/>
            </a:stretch>
          </p:blipFill>
          <p:spPr bwMode="auto">
            <a:xfrm>
              <a:off x="1391472" y="313754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1" name="Picture 101" descr="C:\Documents and Settings\user\바탕 화면\이미지\오토잉글리쉬\대학교 CI\신라대.png"/>
            <p:cNvPicPr>
              <a:picLocks noChangeAspect="1" noChangeArrowheads="1"/>
            </p:cNvPicPr>
            <p:nvPr/>
          </p:nvPicPr>
          <p:blipFill>
            <a:blip r:embed="rId30" cstate="print">
              <a:extLst/>
            </a:blip>
            <a:srcRect/>
            <a:stretch>
              <a:fillRect/>
            </a:stretch>
          </p:blipFill>
          <p:spPr bwMode="auto">
            <a:xfrm>
              <a:off x="4453679" y="179894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2" name="Picture 102" descr="C:\Documents and Settings\user\바탕 화면\이미지\오토잉글리쉬\대학교 CI\여주대.png"/>
            <p:cNvPicPr>
              <a:picLocks noChangeAspect="1" noChangeArrowheads="1"/>
            </p:cNvPicPr>
            <p:nvPr/>
          </p:nvPicPr>
          <p:blipFill>
            <a:blip r:embed="rId31" cstate="print">
              <a:extLst/>
            </a:blip>
            <a:srcRect/>
            <a:stretch>
              <a:fillRect/>
            </a:stretch>
          </p:blipFill>
          <p:spPr bwMode="auto">
            <a:xfrm>
              <a:off x="4413462" y="313754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3" name="Picture 97" descr="C:\Documents and Settings\user\바탕 화면\이미지\오토잉글리쉬\대학교 CI\서울여대.png"/>
            <p:cNvPicPr>
              <a:picLocks noChangeAspect="1" noChangeArrowheads="1"/>
            </p:cNvPicPr>
            <p:nvPr/>
          </p:nvPicPr>
          <p:blipFill>
            <a:blip r:embed="rId32" cstate="print">
              <a:extLst/>
            </a:blip>
            <a:srcRect/>
            <a:stretch>
              <a:fillRect/>
            </a:stretch>
          </p:blipFill>
          <p:spPr bwMode="auto">
            <a:xfrm>
              <a:off x="635975" y="313754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4" name="Picture 100" descr="C:\Documents and Settings\user\바탕 화면\이미지\오토잉글리쉬\대학교 CI\숙명여대.png"/>
            <p:cNvPicPr>
              <a:picLocks noChangeAspect="1" noChangeArrowheads="1"/>
            </p:cNvPicPr>
            <p:nvPr/>
          </p:nvPicPr>
          <p:blipFill>
            <a:blip r:embed="rId33" cstate="print">
              <a:extLst/>
            </a:blip>
            <a:srcRect/>
            <a:stretch>
              <a:fillRect/>
            </a:stretch>
          </p:blipFill>
          <p:spPr bwMode="auto">
            <a:xfrm>
              <a:off x="2161788" y="1115671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5" name="Picture 103" descr="C:\Documents and Settings\user\바탕 화면\이미지\오토잉글리쉬\대학교 CI\연세대.png"/>
            <p:cNvPicPr>
              <a:picLocks noChangeAspect="1" noChangeArrowheads="1"/>
            </p:cNvPicPr>
            <p:nvPr/>
          </p:nvPicPr>
          <p:blipFill>
            <a:blip r:embed="rId34" cstate="print">
              <a:extLst/>
            </a:blip>
            <a:srcRect/>
            <a:stretch>
              <a:fillRect/>
            </a:stretch>
          </p:blipFill>
          <p:spPr bwMode="auto">
            <a:xfrm>
              <a:off x="641963" y="1873333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49" name="그림 2"/>
            <p:cNvPicPr>
              <a:picLocks noChangeAspect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8205" y="4566704"/>
              <a:ext cx="683012" cy="617081"/>
            </a:xfrm>
            <a:prstGeom prst="rect">
              <a:avLst/>
            </a:prstGeom>
            <a:noFill/>
            <a:ln>
              <a:noFill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그림 9"/>
            <p:cNvPicPr>
              <a:picLocks noChangeAspect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8049" y="2509058"/>
              <a:ext cx="677308" cy="609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그림 3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775" y="4632804"/>
              <a:ext cx="720201" cy="605929"/>
            </a:xfrm>
            <a:prstGeom prst="rect">
              <a:avLst/>
            </a:prstGeom>
            <a:noFill/>
            <a:ln>
              <a:noFill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그림 7"/>
            <p:cNvPicPr>
              <a:picLocks noChangeAspect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3472" y="3870847"/>
              <a:ext cx="689735" cy="617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그림 4"/>
            <p:cNvPicPr>
              <a:picLocks noChangeAspect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1710" y="3901061"/>
              <a:ext cx="686683" cy="615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398211" y="3847223"/>
              <a:ext cx="792264" cy="739599"/>
            </a:xfrm>
            <a:prstGeom prst="rect">
              <a:avLst/>
            </a:prstGeom>
            <a:noFill/>
            <a:effectLst>
              <a:softEdge rad="63500"/>
            </a:effectLst>
          </p:spPr>
        </p:pic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709672" y="2428555"/>
              <a:ext cx="815450" cy="730223"/>
            </a:xfrm>
            <a:prstGeom prst="rect">
              <a:avLst/>
            </a:prstGeom>
            <a:noFill/>
            <a:effectLst>
              <a:softEdge rad="63500"/>
            </a:effectLst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13218" y="4520837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</p:spPr>
        </p:pic>
        <p:pic>
          <p:nvPicPr>
            <p:cNvPr id="57" name="Picture 68" descr="\\papaya\mediapool\디자인작업\앱도서관\An480x800\대학로고\광주여대.png"/>
            <p:cNvPicPr>
              <a:picLocks noChangeAspect="1" noChangeArrowheads="1"/>
            </p:cNvPicPr>
            <p:nvPr/>
          </p:nvPicPr>
          <p:blipFill>
            <a:blip r:embed="rId43" cstate="print"/>
            <a:srcRect/>
            <a:stretch>
              <a:fillRect/>
            </a:stretch>
          </p:blipFill>
          <p:spPr bwMode="auto">
            <a:xfrm>
              <a:off x="8276877" y="1093957"/>
              <a:ext cx="824592" cy="740250"/>
            </a:xfrm>
            <a:prstGeom prst="rect">
              <a:avLst/>
            </a:prstGeom>
            <a:noFill/>
            <a:effectLst>
              <a:softEdge rad="63500"/>
            </a:effectLst>
          </p:spPr>
        </p:pic>
        <p:pic>
          <p:nvPicPr>
            <p:cNvPr id="58" name="Picture 96"/>
            <p:cNvPicPr>
              <a:picLocks noChangeAspect="1" noChangeArrowheads="1"/>
            </p:cNvPicPr>
            <p:nvPr/>
          </p:nvPicPr>
          <p:blipFill>
            <a:blip r:embed="rId44" cstate="print">
              <a:extLst/>
            </a:blip>
            <a:stretch>
              <a:fillRect/>
            </a:stretch>
          </p:blipFill>
          <p:spPr bwMode="auto">
            <a:xfrm>
              <a:off x="5969791" y="1101505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59" name="Picture 112" descr="C:\Documents and Settings\user\바탕 화면\이미지\오토잉글리쉬\대학교 CI\중앙대.png"/>
            <p:cNvPicPr>
              <a:picLocks noChangeAspect="1" noChangeArrowheads="1"/>
            </p:cNvPicPr>
            <p:nvPr/>
          </p:nvPicPr>
          <p:blipFill>
            <a:blip r:embed="rId45" cstate="print">
              <a:extLst/>
            </a:blip>
            <a:srcRect/>
            <a:stretch>
              <a:fillRect/>
            </a:stretch>
          </p:blipFill>
          <p:spPr bwMode="auto">
            <a:xfrm>
              <a:off x="5208097" y="1797474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0" name="Picture 104" descr="C:\Documents and Settings\user\바탕 화면\이미지\오토잉글리쉬\대학교 CI\영산대.png"/>
            <p:cNvPicPr>
              <a:picLocks noChangeAspect="1" noChangeArrowheads="1"/>
            </p:cNvPicPr>
            <p:nvPr/>
          </p:nvPicPr>
          <p:blipFill>
            <a:blip r:embed="rId46" cstate="print">
              <a:extLst/>
            </a:blip>
            <a:srcRect/>
            <a:stretch>
              <a:fillRect/>
            </a:stretch>
          </p:blipFill>
          <p:spPr bwMode="auto">
            <a:xfrm>
              <a:off x="2920303" y="3847222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1" name="Picture 106" descr="C:\Documents and Settings\user\바탕 화면\이미지\오토잉글리쉬\대학교 CI\이화여대.png"/>
            <p:cNvPicPr>
              <a:picLocks noChangeAspect="1" noChangeArrowheads="1"/>
            </p:cNvPicPr>
            <p:nvPr/>
          </p:nvPicPr>
          <p:blipFill>
            <a:blip r:embed="rId47" cstate="print">
              <a:extLst/>
            </a:blip>
            <a:srcRect/>
            <a:stretch>
              <a:fillRect/>
            </a:stretch>
          </p:blipFill>
          <p:spPr bwMode="auto">
            <a:xfrm>
              <a:off x="2947925" y="1090132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2" name="Picture 111" descr="C:\Documents and Settings\user\바탕 화면\이미지\오토잉글리쉬\대학교 CI\전북대.png"/>
            <p:cNvPicPr>
              <a:picLocks noChangeAspect="1" noChangeArrowheads="1"/>
            </p:cNvPicPr>
            <p:nvPr/>
          </p:nvPicPr>
          <p:blipFill>
            <a:blip r:embed="rId48" cstate="print">
              <a:extLst/>
            </a:blip>
            <a:srcRect/>
            <a:stretch>
              <a:fillRect/>
            </a:stretch>
          </p:blipFill>
          <p:spPr bwMode="auto">
            <a:xfrm>
              <a:off x="1406921" y="2509058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3" name="Picture 116" descr="C:\Documents and Settings\user\바탕 화면\이미지\오토잉글리쉬\대학교 CI\v2_library_cu.png"/>
            <p:cNvPicPr>
              <a:picLocks noChangeAspect="1" noChangeArrowheads="1"/>
            </p:cNvPicPr>
            <p:nvPr/>
          </p:nvPicPr>
          <p:blipFill>
            <a:blip r:embed="rId49" cstate="print">
              <a:extLst/>
            </a:blip>
            <a:srcRect/>
            <a:stretch>
              <a:fillRect/>
            </a:stretch>
          </p:blipFill>
          <p:spPr bwMode="auto">
            <a:xfrm>
              <a:off x="641963" y="2530323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4" name="Picture 113" descr="C:\Documents and Settings\user\바탕 화면\이미지\오토잉글리쉬\대학교 CI\청운대.png"/>
            <p:cNvPicPr>
              <a:picLocks noChangeAspect="1" noChangeArrowheads="1"/>
            </p:cNvPicPr>
            <p:nvPr/>
          </p:nvPicPr>
          <p:blipFill>
            <a:blip r:embed="rId50" cstate="print">
              <a:extLst/>
            </a:blip>
            <a:srcRect/>
            <a:stretch>
              <a:fillRect/>
            </a:stretch>
          </p:blipFill>
          <p:spPr bwMode="auto">
            <a:xfrm>
              <a:off x="6765778" y="3829515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5" name="Picture 99" descr="C:\Documents and Settings\user\바탕 화면\이미지\오토잉글리쉬\대학교 CI\인하대.png"/>
            <p:cNvPicPr>
              <a:picLocks noChangeAspect="1" noChangeArrowheads="1"/>
            </p:cNvPicPr>
            <p:nvPr/>
          </p:nvPicPr>
          <p:blipFill>
            <a:blip r:embed="rId51" cstate="print">
              <a:extLst/>
            </a:blip>
            <a:srcRect/>
            <a:stretch>
              <a:fillRect/>
            </a:stretch>
          </p:blipFill>
          <p:spPr bwMode="auto">
            <a:xfrm>
              <a:off x="603006" y="1124236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6" name="Picture 109" descr="C:\Documents and Settings\user\바탕 화면\이미지\오토잉글리쉬\대학교 CI\호서대.png"/>
            <p:cNvPicPr>
              <a:picLocks noChangeAspect="1" noChangeArrowheads="1"/>
            </p:cNvPicPr>
            <p:nvPr/>
          </p:nvPicPr>
          <p:blipFill>
            <a:blip r:embed="rId52" cstate="print">
              <a:extLst/>
            </a:blip>
            <a:srcRect/>
            <a:stretch>
              <a:fillRect/>
            </a:stretch>
          </p:blipFill>
          <p:spPr bwMode="auto">
            <a:xfrm>
              <a:off x="7463348" y="1102599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7" name="Picture 114" descr="C:\Documents and Settings\user\바탕 화면\이미지\오토잉글리쉬\대학교 CI\한세대.png"/>
            <p:cNvPicPr>
              <a:picLocks noChangeAspect="1" noChangeArrowheads="1"/>
            </p:cNvPicPr>
            <p:nvPr/>
          </p:nvPicPr>
          <p:blipFill>
            <a:blip r:embed="rId53" cstate="print">
              <a:extLst/>
            </a:blip>
            <a:srcRect/>
            <a:stretch>
              <a:fillRect/>
            </a:stretch>
          </p:blipFill>
          <p:spPr bwMode="auto">
            <a:xfrm>
              <a:off x="7541326" y="3864711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8" name="Picture 115" descr="C:\Documents and Settings\user\바탕 화면\이미지\오토잉글리쉬\대학교 CI\복지대.png"/>
            <p:cNvPicPr>
              <a:picLocks noChangeAspect="1" noChangeArrowheads="1"/>
            </p:cNvPicPr>
            <p:nvPr/>
          </p:nvPicPr>
          <p:blipFill>
            <a:blip r:embed="rId54" cstate="print">
              <a:extLst/>
            </a:blip>
            <a:srcRect/>
            <a:stretch>
              <a:fillRect/>
            </a:stretch>
          </p:blipFill>
          <p:spPr bwMode="auto">
            <a:xfrm>
              <a:off x="7564596" y="4578037"/>
              <a:ext cx="813530" cy="703603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69" name="Picture 107" descr="C:\Documents and Settings\user\바탕 화면\이미지\오토잉글리쉬\대학교 CI\한양대.png"/>
            <p:cNvPicPr>
              <a:picLocks noChangeAspect="1" noChangeArrowheads="1"/>
            </p:cNvPicPr>
            <p:nvPr/>
          </p:nvPicPr>
          <p:blipFill>
            <a:blip r:embed="rId55" cstate="print">
              <a:extLst/>
            </a:blip>
            <a:srcRect/>
            <a:stretch>
              <a:fillRect/>
            </a:stretch>
          </p:blipFill>
          <p:spPr bwMode="auto">
            <a:xfrm>
              <a:off x="1365258" y="1127143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70" name="Picture 108" descr="C:\Documents and Settings\user\바탕 화면\이미지\오토잉글리쉬\대학교 CI\호남대.png"/>
            <p:cNvPicPr>
              <a:picLocks noChangeAspect="1" noChangeArrowheads="1"/>
            </p:cNvPicPr>
            <p:nvPr/>
          </p:nvPicPr>
          <p:blipFill>
            <a:blip r:embed="rId56" cstate="print">
              <a:extLst/>
            </a:blip>
            <a:srcRect/>
            <a:stretch>
              <a:fillRect/>
            </a:stretch>
          </p:blipFill>
          <p:spPr bwMode="auto">
            <a:xfrm>
              <a:off x="6683400" y="1099305"/>
              <a:ext cx="813530" cy="730319"/>
            </a:xfrm>
            <a:prstGeom prst="rect">
              <a:avLst/>
            </a:prstGeom>
            <a:noFill/>
            <a:effectLst>
              <a:softEdge rad="63500"/>
            </a:effectLst>
            <a:extLst/>
          </p:spPr>
        </p:pic>
        <p:pic>
          <p:nvPicPr>
            <p:cNvPr id="73" name="그림 4"/>
            <p:cNvPicPr>
              <a:picLocks noChangeAspect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8355" y="3889788"/>
              <a:ext cx="688908" cy="617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그림 2"/>
            <p:cNvPicPr>
              <a:picLocks noChangeAspect="1"/>
            </p:cNvPicPr>
            <p:nvPr/>
          </p:nvPicPr>
          <p:blipFill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2718" y="3872430"/>
              <a:ext cx="703024" cy="631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그림 2"/>
            <p:cNvPicPr>
              <a:picLocks noChangeAspect="1"/>
            </p:cNvPicPr>
            <p:nvPr/>
          </p:nvPicPr>
          <p:blipFill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4212" y="1848253"/>
              <a:ext cx="698575" cy="627121"/>
            </a:xfrm>
            <a:prstGeom prst="rect">
              <a:avLst/>
            </a:prstGeom>
            <a:noFill/>
            <a:ln>
              <a:noFill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그림 3"/>
            <p:cNvPicPr>
              <a:picLocks noChangeAspect="1"/>
            </p:cNvPicPr>
            <p:nvPr/>
          </p:nvPicPr>
          <p:blipFill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5465" y="4591840"/>
              <a:ext cx="700203" cy="617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그림 4"/>
            <p:cNvPicPr>
              <a:picLocks noChangeAspect="1"/>
            </p:cNvPicPr>
            <p:nvPr/>
          </p:nvPicPr>
          <p:blipFill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57173" y="3204578"/>
              <a:ext cx="685877" cy="617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그림 72"/>
            <p:cNvPicPr>
              <a:picLocks noChangeAspect="1"/>
            </p:cNvPicPr>
            <p:nvPr/>
          </p:nvPicPr>
          <p:blipFill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0450" y="3899756"/>
              <a:ext cx="708437" cy="616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그림 73"/>
            <p:cNvPicPr>
              <a:picLocks noChangeAspect="1"/>
            </p:cNvPicPr>
            <p:nvPr/>
          </p:nvPicPr>
          <p:blipFill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7438" y="2512990"/>
              <a:ext cx="726737" cy="640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4" name="Picture 99"/>
          <p:cNvPicPr>
            <a:picLocks noChangeAspect="1" noChangeArrowheads="1"/>
          </p:cNvPicPr>
          <p:nvPr/>
        </p:nvPicPr>
        <p:blipFill>
          <a:blip r:embed="rId64"/>
          <a:srcRect/>
          <a:stretch>
            <a:fillRect/>
          </a:stretch>
        </p:blipFill>
        <p:spPr bwMode="auto">
          <a:xfrm>
            <a:off x="772739" y="5055156"/>
            <a:ext cx="7898573" cy="1424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85" name="Picture 41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814" y="4303617"/>
            <a:ext cx="680458" cy="57254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6" name="그룹 2"/>
          <p:cNvGrpSpPr>
            <a:grpSpLocks/>
          </p:cNvGrpSpPr>
          <p:nvPr/>
        </p:nvGrpSpPr>
        <p:grpSpPr bwMode="auto">
          <a:xfrm>
            <a:off x="5941777" y="4293082"/>
            <a:ext cx="677168" cy="583500"/>
            <a:chOff x="963613" y="5157788"/>
            <a:chExt cx="584200" cy="503237"/>
          </a:xfrm>
          <a:effectLst>
            <a:glow rad="139700">
              <a:schemeClr val="accent1">
                <a:satMod val="175000"/>
                <a:alpha val="40000"/>
              </a:schemeClr>
            </a:glow>
          </a:effectLst>
        </p:grpSpPr>
        <p:pic>
          <p:nvPicPr>
            <p:cNvPr id="87" name="Picture 35"/>
            <p:cNvPicPr>
              <a:picLocks noChangeAspect="1" noChangeArrowheads="1"/>
            </p:cNvPicPr>
            <p:nvPr/>
          </p:nvPicPr>
          <p:blipFill>
            <a:blip r:embed="rId6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488" y="5157788"/>
              <a:ext cx="496887" cy="3730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07974"/>
                    </a:outerShdw>
                  </a:effectLst>
                </a14:hiddenEffects>
              </a:ext>
            </a:extLst>
          </p:spPr>
        </p:pic>
        <p:pic>
          <p:nvPicPr>
            <p:cNvPr id="88" name="Picture 37"/>
            <p:cNvPicPr>
              <a:picLocks noChangeAspect="1" noChangeArrowheads="1"/>
            </p:cNvPicPr>
            <p:nvPr/>
          </p:nvPicPr>
          <p:blipFill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3613" y="5526088"/>
              <a:ext cx="584200" cy="13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9" name="Picture 40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916" y="4286373"/>
            <a:ext cx="634068" cy="58463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4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088" y="5831468"/>
            <a:ext cx="685877" cy="63769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1" name="그룹 14"/>
          <p:cNvGrpSpPr>
            <a:grpSpLocks/>
          </p:cNvGrpSpPr>
          <p:nvPr/>
        </p:nvGrpSpPr>
        <p:grpSpPr bwMode="auto">
          <a:xfrm>
            <a:off x="9124496" y="273724"/>
            <a:ext cx="2256024" cy="5875101"/>
            <a:chOff x="3525356" y="928670"/>
            <a:chExt cx="2375719" cy="5613240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grpSpPr>
        <p:pic>
          <p:nvPicPr>
            <p:cNvPr id="92" name="Picture 2" descr="http://www.book21.com/images/common/top/top_logo.png">
              <a:hlinkClick r:id="rId70"/>
            </p:cNvPr>
            <p:cNvPicPr>
              <a:picLocks noChangeAspect="1" noChangeArrowheads="1"/>
            </p:cNvPicPr>
            <p:nvPr/>
          </p:nvPicPr>
          <p:blipFill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8859" y="1701043"/>
              <a:ext cx="906779" cy="516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4" descr="프로필 이미지">
              <a:hlinkClick r:id="rId72"/>
            </p:cNvPr>
            <p:cNvPicPr>
              <a:picLocks noChangeAspect="1" noChangeArrowheads="1"/>
            </p:cNvPicPr>
            <p:nvPr/>
          </p:nvPicPr>
          <p:blipFill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8859" y="3943350"/>
              <a:ext cx="1060766" cy="511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6" descr="다락원">
              <a:hlinkClick r:id="rId74"/>
            </p:cNvPr>
            <p:cNvPicPr>
              <a:picLocks noChangeAspect="1" noChangeArrowheads="1"/>
            </p:cNvPicPr>
            <p:nvPr/>
          </p:nvPicPr>
          <p:blipFill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5356" y="5059971"/>
              <a:ext cx="1057275" cy="422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0" descr="http://www.jplus114.com/images/logo.gif">
              <a:hlinkClick r:id="rId76"/>
            </p:cNvPr>
            <p:cNvPicPr>
              <a:picLocks noChangeAspect="1" noChangeArrowheads="1"/>
            </p:cNvPicPr>
            <p:nvPr/>
          </p:nvPicPr>
          <p:blipFill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4400" y="4713584"/>
              <a:ext cx="1150938" cy="463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2" descr="https://www.nexusbook.com:446/images/main/nexusbook_logo.jpg"/>
            <p:cNvPicPr>
              <a:picLocks noChangeAspect="1" noChangeArrowheads="1"/>
            </p:cNvPicPr>
            <p:nvPr/>
          </p:nvPicPr>
          <p:blipFill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3300" y="3521049"/>
              <a:ext cx="1084263" cy="48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8"/>
            <p:cNvPicPr>
              <a:picLocks noChangeAspect="1" noChangeArrowheads="1"/>
            </p:cNvPicPr>
            <p:nvPr/>
          </p:nvPicPr>
          <p:blipFill>
            <a:blip r:embed="rId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3300" y="4271347"/>
              <a:ext cx="1093788" cy="48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20" descr="길벗">
              <a:hlinkClick r:id="rId80" tooltip="길벗 바로가기"/>
            </p:cNvPr>
            <p:cNvPicPr>
              <a:picLocks noChangeAspect="1" noChangeArrowheads="1"/>
            </p:cNvPicPr>
            <p:nvPr/>
          </p:nvPicPr>
          <p:blipFill>
            <a:blip r:embed="rId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8859" y="5365782"/>
              <a:ext cx="884237" cy="576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24" descr="능률교육"/>
            <p:cNvPicPr>
              <a:picLocks noChangeAspect="1" noChangeArrowheads="1"/>
            </p:cNvPicPr>
            <p:nvPr/>
          </p:nvPicPr>
          <p:blipFill>
            <a:blip r:embed="rId8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714" y="2558621"/>
              <a:ext cx="1081395" cy="7070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23"/>
            <p:cNvPicPr>
              <a:picLocks noChangeAspect="1" noChangeArrowheads="1"/>
            </p:cNvPicPr>
            <p:nvPr/>
          </p:nvPicPr>
          <p:blipFill>
            <a:blip r:embed="rId8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15" t="15376" r="81183" b="77734"/>
            <a:stretch>
              <a:fillRect/>
            </a:stretch>
          </p:blipFill>
          <p:spPr bwMode="auto">
            <a:xfrm>
              <a:off x="4724400" y="2441109"/>
              <a:ext cx="1050924" cy="584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22" descr="http://www.bookmoon.co.kr/images/logo.jpg"/>
            <p:cNvPicPr>
              <a:picLocks noChangeAspect="1" noChangeArrowheads="1"/>
            </p:cNvPicPr>
            <p:nvPr/>
          </p:nvPicPr>
          <p:blipFill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1881" y="5935485"/>
              <a:ext cx="775975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" name="TextBox 5"/>
            <p:cNvSpPr txBox="1">
              <a:spLocks noChangeArrowheads="1"/>
            </p:cNvSpPr>
            <p:nvPr/>
          </p:nvSpPr>
          <p:spPr bwMode="auto">
            <a:xfrm>
              <a:off x="3541714" y="928670"/>
              <a:ext cx="2359361" cy="69669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mtClean="0">
                  <a:ln w="18415" cmpd="sng">
                    <a:solidFill>
                      <a:schemeClr val="tx1"/>
                    </a:solidFill>
                    <a:prstDash val="soli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Droid Sans Fallback" pitchFamily="50" charset="-127"/>
                  <a:ea typeface="Droid Sans Fallback" pitchFamily="50" charset="-127"/>
                </a:rPr>
                <a:t>우수컨텐츠협력업체</a:t>
              </a:r>
              <a:endParaRPr lang="ko-KR" altLang="en-US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Droid Sans Fallback" pitchFamily="50" charset="-127"/>
                <a:ea typeface="Droid Sans Fallback" pitchFamily="50" charset="-127"/>
              </a:endParaRPr>
            </a:p>
          </p:txBody>
        </p:sp>
        <p:pic>
          <p:nvPicPr>
            <p:cNvPr id="103" name="Picture 35"/>
            <p:cNvPicPr>
              <a:picLocks noChangeAspect="1" noChangeArrowheads="1"/>
            </p:cNvPicPr>
            <p:nvPr/>
          </p:nvPicPr>
          <p:blipFill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271" y="5764212"/>
              <a:ext cx="1077698" cy="61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36"/>
            <p:cNvPicPr>
              <a:picLocks noChangeAspect="1" noChangeArrowheads="1"/>
            </p:cNvPicPr>
            <p:nvPr/>
          </p:nvPicPr>
          <p:blipFill>
            <a:blip r:embed="rId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1395" y="3176588"/>
              <a:ext cx="1053930" cy="597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그림 51"/>
            <p:cNvPicPr>
              <a:picLocks noChangeAspect="1"/>
            </p:cNvPicPr>
            <p:nvPr/>
          </p:nvPicPr>
          <p:blipFill>
            <a:blip r:embed="rId8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345" y="1747608"/>
              <a:ext cx="1003300" cy="69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0" name="Picture 39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926" y="2682854"/>
            <a:ext cx="616080" cy="2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920" y="3691037"/>
            <a:ext cx="597300" cy="53779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500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black">
          <a:xfrm>
            <a:off x="5949952" y="5085348"/>
            <a:ext cx="544618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맑은 고딕"/>
              </a:rPr>
              <a:t>♣</a:t>
            </a:r>
            <a:r>
              <a:rPr kumimoji="0" lang="ko-KR" altLang="en-U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구글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플레이스토어에서</a:t>
            </a:r>
            <a:r>
              <a:rPr kumimoji="0" lang="en-US" altLang="ko-KR" sz="1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“AE </a:t>
            </a:r>
            <a:r>
              <a:rPr kumimoji="0" lang="ko-KR" altLang="en-US" sz="1400" b="1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앱</a:t>
            </a:r>
            <a:r>
              <a:rPr kumimoji="0" lang="ko-KR" altLang="en-US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도서관</a:t>
            </a:r>
            <a:r>
              <a:rPr kumimoji="0" lang="en-US" altLang="ko-K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2“</a:t>
            </a:r>
            <a:r>
              <a:rPr kumimoji="0" lang="ko-KR" altLang="en-US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App</a:t>
            </a:r>
            <a:r>
              <a:rPr kumimoji="0" lang="ko-KR" altLang="en-U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어플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다운로드</a:t>
            </a:r>
            <a:endParaRPr kumimoji="0" lang="en-US" altLang="ko-KR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en-US" altLang="ko-KR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도서관 </a:t>
            </a:r>
            <a:r>
              <a:rPr kumimoji="0" lang="ko-KR" altLang="en-U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목록중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“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오토도서관</a:t>
            </a:r>
            <a:r>
              <a:rPr kumimoji="0" lang="en-US" altLang="ko-KR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” </a:t>
            </a:r>
            <a:r>
              <a:rPr kumimoji="0" lang="ko-KR" alt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선택 </a:t>
            </a:r>
            <a:r>
              <a:rPr kumimoji="0" lang="ko-KR" altLang="en-US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후 </a:t>
            </a:r>
            <a:r>
              <a:rPr kumimoji="0" lang="en-US" altLang="ko-KR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kumimoji="0" lang="ko-KR" altLang="en-US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아이디 </a:t>
            </a:r>
            <a:r>
              <a:rPr kumimoji="0" lang="en-US" altLang="ko-KR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pw</a:t>
            </a:r>
            <a:r>
              <a:rPr kumimoji="0" lang="ko-KR" altLang="en-US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입력</a:t>
            </a:r>
            <a:endParaRPr kumimoji="0" lang="en-US" altLang="ko-KR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kumimoji="0" lang="en-US" altLang="ko-KR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en-US" altLang="ko-K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* </a:t>
            </a:r>
            <a:r>
              <a:rPr kumimoji="0" lang="ko-KR" altLang="en-US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체험 전용 아이디 발급 </a:t>
            </a:r>
            <a:r>
              <a:rPr kumimoji="0" lang="ko-KR" altLang="en-US" sz="1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신청하세요 </a:t>
            </a:r>
            <a:r>
              <a:rPr kumimoji="0" lang="en-US" altLang="ko-KR" sz="1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~~~^^*</a:t>
            </a:r>
            <a:endParaRPr kumimoji="0" lang="ko-KR" altLang="en-US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48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1" y="697847"/>
            <a:ext cx="6292849" cy="4203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lum bright="16000" contrast="2000"/>
          </a:blip>
          <a:srcRect/>
          <a:stretch>
            <a:fillRect/>
          </a:stretch>
        </p:blipFill>
        <p:spPr bwMode="auto">
          <a:xfrm>
            <a:off x="5160476" y="5215807"/>
            <a:ext cx="685732" cy="79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20485" name="TextBox 10"/>
          <p:cNvSpPr txBox="1">
            <a:spLocks noChangeArrowheads="1"/>
          </p:cNvSpPr>
          <p:nvPr/>
        </p:nvSpPr>
        <p:spPr bwMode="auto">
          <a:xfrm>
            <a:off x="1125259" y="4953172"/>
            <a:ext cx="2937693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kumimoji="0" lang="ko-KR" altLang="en-US" sz="1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영남담당   허성재  </a:t>
            </a:r>
            <a:endParaRPr kumimoji="0" lang="en-US" altLang="ko-KR" sz="14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kumimoji="0" lang="en-US" altLang="ko-KR" sz="1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mobile: 010-3757-1966  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kumimoji="0" lang="en-US" altLang="ko-KR" sz="1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e-mail: app9book@gmail.com</a:t>
            </a:r>
            <a:endParaRPr kumimoji="0" lang="ko-KR" altLang="en-US" sz="14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07700" y="732665"/>
            <a:ext cx="417280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>
              <a:defRPr/>
            </a:pPr>
            <a:r>
              <a:rPr kumimoji="0" lang="ko-KR" altLang="en-US" sz="2800" b="1" dirty="0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대학의 심장</a:t>
            </a:r>
            <a:r>
              <a:rPr kumimoji="0" lang="en-US" altLang="ko-KR" sz="2800" b="1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! </a:t>
            </a:r>
            <a:endParaRPr kumimoji="0" lang="en-US" altLang="ko-KR" sz="2800" b="1" smtClean="0">
              <a:solidFill>
                <a:srgbClr val="2727E9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defRPr/>
            </a:pPr>
            <a:r>
              <a:rPr lang="en-US" altLang="ko-KR" sz="2800" b="1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smtClean="0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2800" b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첨단</a:t>
            </a:r>
            <a:r>
              <a:rPr kumimoji="0" lang="ko-KR" altLang="en-US" sz="2800" b="1" smtClean="0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2800" b="1" smtClean="0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Green </a:t>
            </a:r>
            <a:r>
              <a:rPr kumimoji="0" lang="ko-KR" altLang="en-US" sz="2800" b="1" smtClean="0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서비스</a:t>
            </a:r>
            <a:r>
              <a:rPr kumimoji="0" lang="en-US" altLang="ko-KR" sz="2800" b="1" dirty="0">
                <a:solidFill>
                  <a:srgbClr val="2727E9"/>
                </a:solidFill>
                <a:latin typeface="맑은 고딕" pitchFamily="50" charset="-127"/>
                <a:ea typeface="맑은 고딕" pitchFamily="50" charset="-127"/>
              </a:rPr>
              <a:t>~*</a:t>
            </a:r>
            <a:endParaRPr kumimoji="0" lang="ko-KR" altLang="en-US" sz="2800" b="1" dirty="0">
              <a:solidFill>
                <a:srgbClr val="2727E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0488" name="그룹 29"/>
          <p:cNvGrpSpPr>
            <a:grpSpLocks/>
          </p:cNvGrpSpPr>
          <p:nvPr/>
        </p:nvGrpSpPr>
        <p:grpSpPr bwMode="auto">
          <a:xfrm>
            <a:off x="1569762" y="2202802"/>
            <a:ext cx="1705289" cy="1011113"/>
            <a:chOff x="2483768" y="2132856"/>
            <a:chExt cx="1464643" cy="1296144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grpSpPr>
        <p:pic>
          <p:nvPicPr>
            <p:cNvPr id="20492" name="Picture 18" descr="http://thumb10.shutterstock.com/photos/thumb_small/633994/12562549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132856"/>
              <a:ext cx="1464643" cy="1296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3" name="직사각형 21"/>
            <p:cNvSpPr>
              <a:spLocks noChangeArrowheads="1"/>
            </p:cNvSpPr>
            <p:nvPr/>
          </p:nvSpPr>
          <p:spPr bwMode="auto">
            <a:xfrm>
              <a:off x="3779912" y="2132856"/>
              <a:ext cx="144016" cy="12961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FontTx/>
                <a:buNone/>
              </a:pPr>
              <a:endParaRPr kumimoji="0" lang="ko-KR" altLang="en-US" sz="1800" b="0">
                <a:solidFill>
                  <a:schemeClr val="tx1"/>
                </a:solidFill>
              </a:endParaRPr>
            </a:p>
          </p:txBody>
        </p:sp>
        <p:grpSp>
          <p:nvGrpSpPr>
            <p:cNvPr id="20494" name="Group 20"/>
            <p:cNvGrpSpPr>
              <a:grpSpLocks/>
            </p:cNvGrpSpPr>
            <p:nvPr/>
          </p:nvGrpSpPr>
          <p:grpSpPr bwMode="auto">
            <a:xfrm>
              <a:off x="3059832" y="2132856"/>
              <a:ext cx="770685" cy="598555"/>
              <a:chOff x="3916" y="3249"/>
              <a:chExt cx="643" cy="454"/>
            </a:xfrm>
          </p:grpSpPr>
          <p:sp>
            <p:nvSpPr>
              <p:cNvPr id="19" name="Rectangle 21"/>
              <p:cNvSpPr>
                <a:spLocks noChangeArrowheads="1"/>
              </p:cNvSpPr>
              <p:nvPr/>
            </p:nvSpPr>
            <p:spPr bwMode="auto">
              <a:xfrm rot="-23053330">
                <a:off x="3916" y="3249"/>
                <a:ext cx="552" cy="4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 wrap="none" anchor="ctr"/>
              <a:lstStyle/>
              <a:p>
                <a:pPr latinLnBrk="0">
                  <a:defRPr/>
                </a:pPr>
                <a:r>
                  <a:rPr kumimoji="0" lang="en-US" altLang="ko-KR" sz="2400" b="1" dirty="0">
                    <a:solidFill>
                      <a:srgbClr val="F96F07"/>
                    </a:solidFill>
                    <a:latin typeface="휴먼편지체" pitchFamily="18" charset="-127"/>
                    <a:ea typeface="휴먼편지체" pitchFamily="18" charset="-127"/>
                  </a:rPr>
                  <a:t>A B C ~ </a:t>
                </a:r>
              </a:p>
            </p:txBody>
          </p:sp>
          <p:sp>
            <p:nvSpPr>
              <p:cNvPr id="20496" name="Music"/>
              <p:cNvSpPr>
                <a:spLocks noEditPoints="1" noChangeArrowheads="1"/>
              </p:cNvSpPr>
              <p:nvPr/>
            </p:nvSpPr>
            <p:spPr bwMode="auto">
              <a:xfrm rot="347524">
                <a:off x="4332" y="3385"/>
                <a:ext cx="227" cy="22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7993 w 21600"/>
                  <a:gd name="T16" fmla="*/ 952 h 21600"/>
                  <a:gd name="T17" fmla="*/ 20934 w 21600"/>
                  <a:gd name="T18" fmla="*/ 5329 h 216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00" h="21600">
                    <a:moveTo>
                      <a:pt x="7352" y="46"/>
                    </a:moveTo>
                    <a:lnTo>
                      <a:pt x="7373" y="9900"/>
                    </a:lnTo>
                    <a:lnTo>
                      <a:pt x="7352" y="16107"/>
                    </a:lnTo>
                    <a:lnTo>
                      <a:pt x="7103" y="15969"/>
                    </a:lnTo>
                    <a:lnTo>
                      <a:pt x="6729" y="15692"/>
                    </a:lnTo>
                    <a:lnTo>
                      <a:pt x="6355" y="15553"/>
                    </a:lnTo>
                    <a:lnTo>
                      <a:pt x="5981" y="15415"/>
                    </a:lnTo>
                    <a:lnTo>
                      <a:pt x="5607" y="15276"/>
                    </a:lnTo>
                    <a:lnTo>
                      <a:pt x="5109" y="15138"/>
                    </a:lnTo>
                    <a:lnTo>
                      <a:pt x="4735" y="15138"/>
                    </a:lnTo>
                    <a:lnTo>
                      <a:pt x="4236" y="15138"/>
                    </a:lnTo>
                    <a:lnTo>
                      <a:pt x="3364" y="15138"/>
                    </a:lnTo>
                    <a:lnTo>
                      <a:pt x="2616" y="15276"/>
                    </a:lnTo>
                    <a:lnTo>
                      <a:pt x="1869" y="15692"/>
                    </a:lnTo>
                    <a:lnTo>
                      <a:pt x="1246" y="15969"/>
                    </a:lnTo>
                    <a:lnTo>
                      <a:pt x="747" y="16523"/>
                    </a:lnTo>
                    <a:lnTo>
                      <a:pt x="373" y="17076"/>
                    </a:lnTo>
                    <a:lnTo>
                      <a:pt x="124" y="17630"/>
                    </a:lnTo>
                    <a:lnTo>
                      <a:pt x="0" y="18323"/>
                    </a:lnTo>
                    <a:lnTo>
                      <a:pt x="124" y="19015"/>
                    </a:lnTo>
                    <a:lnTo>
                      <a:pt x="373" y="19569"/>
                    </a:lnTo>
                    <a:lnTo>
                      <a:pt x="747" y="20123"/>
                    </a:lnTo>
                    <a:lnTo>
                      <a:pt x="1246" y="20676"/>
                    </a:lnTo>
                    <a:lnTo>
                      <a:pt x="1869" y="21092"/>
                    </a:lnTo>
                    <a:lnTo>
                      <a:pt x="2616" y="21369"/>
                    </a:lnTo>
                    <a:lnTo>
                      <a:pt x="3364" y="21507"/>
                    </a:lnTo>
                    <a:lnTo>
                      <a:pt x="4236" y="21646"/>
                    </a:lnTo>
                    <a:lnTo>
                      <a:pt x="5109" y="21507"/>
                    </a:lnTo>
                    <a:lnTo>
                      <a:pt x="5856" y="21369"/>
                    </a:lnTo>
                    <a:lnTo>
                      <a:pt x="6604" y="21092"/>
                    </a:lnTo>
                    <a:lnTo>
                      <a:pt x="7227" y="20676"/>
                    </a:lnTo>
                    <a:lnTo>
                      <a:pt x="7726" y="20123"/>
                    </a:lnTo>
                    <a:lnTo>
                      <a:pt x="8100" y="19569"/>
                    </a:lnTo>
                    <a:lnTo>
                      <a:pt x="8349" y="19015"/>
                    </a:lnTo>
                    <a:lnTo>
                      <a:pt x="8473" y="18323"/>
                    </a:lnTo>
                    <a:lnTo>
                      <a:pt x="8473" y="6276"/>
                    </a:lnTo>
                    <a:lnTo>
                      <a:pt x="20561" y="6276"/>
                    </a:lnTo>
                    <a:lnTo>
                      <a:pt x="20561" y="16107"/>
                    </a:lnTo>
                    <a:lnTo>
                      <a:pt x="20187" y="15830"/>
                    </a:lnTo>
                    <a:lnTo>
                      <a:pt x="19938" y="15692"/>
                    </a:lnTo>
                    <a:lnTo>
                      <a:pt x="19564" y="15553"/>
                    </a:lnTo>
                    <a:lnTo>
                      <a:pt x="19190" y="15415"/>
                    </a:lnTo>
                    <a:lnTo>
                      <a:pt x="18692" y="15276"/>
                    </a:lnTo>
                    <a:lnTo>
                      <a:pt x="18318" y="15138"/>
                    </a:lnTo>
                    <a:lnTo>
                      <a:pt x="17944" y="15138"/>
                    </a:lnTo>
                    <a:lnTo>
                      <a:pt x="17446" y="15138"/>
                    </a:lnTo>
                    <a:lnTo>
                      <a:pt x="16573" y="15138"/>
                    </a:lnTo>
                    <a:lnTo>
                      <a:pt x="15826" y="15276"/>
                    </a:lnTo>
                    <a:lnTo>
                      <a:pt x="15078" y="15692"/>
                    </a:lnTo>
                    <a:lnTo>
                      <a:pt x="14455" y="15969"/>
                    </a:lnTo>
                    <a:lnTo>
                      <a:pt x="13956" y="16523"/>
                    </a:lnTo>
                    <a:lnTo>
                      <a:pt x="13583" y="17076"/>
                    </a:lnTo>
                    <a:lnTo>
                      <a:pt x="13333" y="17630"/>
                    </a:lnTo>
                    <a:lnTo>
                      <a:pt x="13209" y="18323"/>
                    </a:lnTo>
                    <a:lnTo>
                      <a:pt x="13333" y="19015"/>
                    </a:lnTo>
                    <a:lnTo>
                      <a:pt x="13583" y="19569"/>
                    </a:lnTo>
                    <a:lnTo>
                      <a:pt x="13956" y="20123"/>
                    </a:lnTo>
                    <a:lnTo>
                      <a:pt x="14455" y="20676"/>
                    </a:lnTo>
                    <a:lnTo>
                      <a:pt x="15078" y="21092"/>
                    </a:lnTo>
                    <a:lnTo>
                      <a:pt x="15826" y="21369"/>
                    </a:lnTo>
                    <a:lnTo>
                      <a:pt x="16573" y="21507"/>
                    </a:lnTo>
                    <a:lnTo>
                      <a:pt x="17446" y="21646"/>
                    </a:lnTo>
                    <a:lnTo>
                      <a:pt x="18318" y="21507"/>
                    </a:lnTo>
                    <a:lnTo>
                      <a:pt x="19066" y="21369"/>
                    </a:lnTo>
                    <a:lnTo>
                      <a:pt x="19813" y="21092"/>
                    </a:lnTo>
                    <a:lnTo>
                      <a:pt x="20436" y="20676"/>
                    </a:lnTo>
                    <a:lnTo>
                      <a:pt x="20935" y="20123"/>
                    </a:lnTo>
                    <a:lnTo>
                      <a:pt x="21309" y="19569"/>
                    </a:lnTo>
                    <a:lnTo>
                      <a:pt x="21558" y="19015"/>
                    </a:lnTo>
                    <a:lnTo>
                      <a:pt x="21683" y="18323"/>
                    </a:lnTo>
                    <a:lnTo>
                      <a:pt x="21683" y="10061"/>
                    </a:lnTo>
                    <a:lnTo>
                      <a:pt x="21683" y="46"/>
                    </a:lnTo>
                    <a:lnTo>
                      <a:pt x="7352" y="46"/>
                    </a:lnTo>
                    <a:close/>
                  </a:path>
                </a:pathLst>
              </a:custGeom>
              <a:solidFill>
                <a:srgbClr val="FFBE7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</p:grpSp>
      <p:grpSp>
        <p:nvGrpSpPr>
          <p:cNvPr id="20489" name="그룹 1"/>
          <p:cNvGrpSpPr>
            <a:grpSpLocks/>
          </p:cNvGrpSpPr>
          <p:nvPr/>
        </p:nvGrpSpPr>
        <p:grpSpPr bwMode="auto">
          <a:xfrm>
            <a:off x="1303867" y="4023167"/>
            <a:ext cx="2350733" cy="492125"/>
            <a:chOff x="812494" y="2924175"/>
            <a:chExt cx="1762718" cy="492125"/>
          </a:xfrm>
        </p:grpSpPr>
        <p:pic>
          <p:nvPicPr>
            <p:cNvPr id="20490" name="Picture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494" y="2924175"/>
              <a:ext cx="398768" cy="492125"/>
            </a:xfrm>
            <a:prstGeom prst="rect">
              <a:avLst/>
            </a:prstGeom>
            <a:noFill/>
            <a:ln>
              <a:noFill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1" name="TextBox 4"/>
            <p:cNvSpPr txBox="1">
              <a:spLocks noChangeArrowheads="1"/>
            </p:cNvSpPr>
            <p:nvPr/>
          </p:nvSpPr>
          <p:spPr bwMode="auto">
            <a:xfrm>
              <a:off x="1054409" y="2996952"/>
              <a:ext cx="152080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v"/>
                <a:defRPr sz="2800" b="1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ko-KR" altLang="en-US" sz="2000">
                  <a:solidFill>
                    <a:srgbClr val="0033CC"/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lang="ko-KR" altLang="en-US" sz="2000" smtClean="0">
                  <a:solidFill>
                    <a:srgbClr val="0033CC"/>
                  </a:solidFill>
                  <a:latin typeface="HY견명조" pitchFamily="18" charset="-127"/>
                  <a:ea typeface="HY견명조" pitchFamily="18" charset="-127"/>
                </a:rPr>
                <a:t>  스마트 </a:t>
              </a:r>
              <a:r>
                <a:rPr lang="ko-KR" altLang="en-US" sz="2000">
                  <a:solidFill>
                    <a:srgbClr val="0033CC"/>
                  </a:solidFill>
                  <a:latin typeface="HY견명조" pitchFamily="18" charset="-127"/>
                  <a:ea typeface="HY견명조" pitchFamily="18" charset="-127"/>
                </a:rPr>
                <a:t>앱북㈜</a:t>
              </a: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8003560" y="2202802"/>
            <a:ext cx="2154967" cy="1494947"/>
            <a:chOff x="1100441" y="929627"/>
            <a:chExt cx="3169929" cy="2745946"/>
          </a:xfrm>
        </p:grpSpPr>
        <p:grpSp>
          <p:nvGrpSpPr>
            <p:cNvPr id="17" name="그룹 39"/>
            <p:cNvGrpSpPr>
              <a:grpSpLocks/>
            </p:cNvGrpSpPr>
            <p:nvPr/>
          </p:nvGrpSpPr>
          <p:grpSpPr bwMode="auto">
            <a:xfrm>
              <a:off x="1100441" y="1047949"/>
              <a:ext cx="3169929" cy="2627624"/>
              <a:chOff x="6645881" y="3278171"/>
              <a:chExt cx="3705575" cy="3768346"/>
            </a:xfrm>
          </p:grpSpPr>
          <p:pic>
            <p:nvPicPr>
              <p:cNvPr id="20" name="Picture 2" descr="C:\Documents and Settings\user\바탕 화면\이미지\오토잉글리쉬\앱도서관X3.png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/>
              </a:blip>
              <a:srcRect t="8525" b="59058"/>
              <a:stretch/>
            </p:blipFill>
            <p:spPr bwMode="auto">
              <a:xfrm>
                <a:off x="6645881" y="3442800"/>
                <a:ext cx="3705575" cy="360371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  <a:extLst/>
            </p:spPr>
          </p:pic>
          <p:pic>
            <p:nvPicPr>
              <p:cNvPr id="21" name="Picture 3" descr="C:\Documents and Settings\user\바탕 화면\이미지\logo.png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74270" y="3278171"/>
                <a:ext cx="2403475" cy="606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" name="그림 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441" y="929627"/>
              <a:ext cx="772024" cy="979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43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618.625"/>
  <p:tag name="LTOP" val=" 561.2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618.625"/>
  <p:tag name="LTOP" val=" 561.2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618.625"/>
  <p:tag name="LTOP" val=" 561.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618.625"/>
  <p:tag name="LTOP" val=" 561.25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2339</Words>
  <Application>Microsoft Office PowerPoint</Application>
  <PresentationFormat>와이드스크린</PresentationFormat>
  <Paragraphs>501</Paragraphs>
  <Slides>16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34" baseType="lpstr">
      <vt:lpstr>KoPub돋움체 Bold</vt:lpstr>
      <vt:lpstr>맑은 고딕</vt:lpstr>
      <vt:lpstr>Wingdings</vt:lpstr>
      <vt:lpstr>Adobe Fan Heiti Std B</vt:lpstr>
      <vt:lpstr>휴먼엑스포</vt:lpstr>
      <vt:lpstr>Forte</vt:lpstr>
      <vt:lpstr>나눔고딕 ExtraBold</vt:lpstr>
      <vt:lpstr>KoPub돋움체 Light</vt:lpstr>
      <vt:lpstr>Arial</vt:lpstr>
      <vt:lpstr>돋움</vt:lpstr>
      <vt:lpstr>HY울릉도B</vt:lpstr>
      <vt:lpstr>HY견명조</vt:lpstr>
      <vt:lpstr>PMingLiU</vt:lpstr>
      <vt:lpstr>휴먼편지체</vt:lpstr>
      <vt:lpstr>바탕</vt:lpstr>
      <vt:lpstr>Droid Sans Fallback</vt:lpstr>
      <vt:lpstr>굴림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림</dc:creator>
  <cp:lastModifiedBy>허 성재</cp:lastModifiedBy>
  <cp:revision>203</cp:revision>
  <cp:lastPrinted>2019-09-05T05:31:02Z</cp:lastPrinted>
  <dcterms:created xsi:type="dcterms:W3CDTF">2017-04-03T16:05:16Z</dcterms:created>
  <dcterms:modified xsi:type="dcterms:W3CDTF">2019-09-05T10:31:43Z</dcterms:modified>
</cp:coreProperties>
</file>