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59" r:id="rId6"/>
    <p:sldId id="268" r:id="rId7"/>
    <p:sldId id="267" r:id="rId8"/>
    <p:sldId id="262" r:id="rId9"/>
    <p:sldId id="263" r:id="rId10"/>
    <p:sldId id="264" r:id="rId11"/>
    <p:sldId id="266" r:id="rId12"/>
    <p:sldId id="269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85"/>
    <a:srgbClr val="4472C4"/>
    <a:srgbClr val="70AD47"/>
    <a:srgbClr val="BF9000"/>
    <a:srgbClr val="ED7D31"/>
    <a:srgbClr val="5B9BD5"/>
    <a:srgbClr val="DFE7F5"/>
    <a:srgbClr val="DBE5F5"/>
    <a:srgbClr val="C1D2ED"/>
    <a:srgbClr val="88A8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1578" y="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66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187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0192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9019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3506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46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4586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1017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9950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5266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384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AEF0F-5B45-4D71-B573-B44340A1BD50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D31BE-4F13-4BB6-8969-B75DFD693D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07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jpeg"/><Relationship Id="rId18" Type="http://schemas.openxmlformats.org/officeDocument/2006/relationships/image" Target="../media/image20.png"/><Relationship Id="rId26" Type="http://schemas.openxmlformats.org/officeDocument/2006/relationships/image" Target="../media/image28.jpeg"/><Relationship Id="rId3" Type="http://schemas.openxmlformats.org/officeDocument/2006/relationships/image" Target="../media/image5.jp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jpeg"/><Relationship Id="rId2" Type="http://schemas.openxmlformats.org/officeDocument/2006/relationships/image" Target="../media/image4.png"/><Relationship Id="rId16" Type="http://schemas.openxmlformats.org/officeDocument/2006/relationships/image" Target="../media/image18.jpeg"/><Relationship Id="rId20" Type="http://schemas.openxmlformats.org/officeDocument/2006/relationships/image" Target="../media/image22.gif"/><Relationship Id="rId29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jpeg"/><Relationship Id="rId32" Type="http://schemas.openxmlformats.org/officeDocument/2006/relationships/image" Target="../media/image34.jpeg"/><Relationship Id="rId5" Type="http://schemas.openxmlformats.org/officeDocument/2006/relationships/image" Target="../media/image7.png"/><Relationship Id="rId15" Type="http://schemas.openxmlformats.org/officeDocument/2006/relationships/image" Target="../media/image17.jpeg"/><Relationship Id="rId23" Type="http://schemas.openxmlformats.org/officeDocument/2006/relationships/image" Target="../media/image25.jpeg"/><Relationship Id="rId28" Type="http://schemas.openxmlformats.org/officeDocument/2006/relationships/image" Target="../media/image30.jpeg"/><Relationship Id="rId10" Type="http://schemas.openxmlformats.org/officeDocument/2006/relationships/image" Target="../media/image12.png"/><Relationship Id="rId19" Type="http://schemas.openxmlformats.org/officeDocument/2006/relationships/image" Target="../media/image21.jpeg"/><Relationship Id="rId31" Type="http://schemas.openxmlformats.org/officeDocument/2006/relationships/image" Target="../media/image33.jpeg"/><Relationship Id="rId4" Type="http://schemas.openxmlformats.org/officeDocument/2006/relationships/image" Target="../media/image6.png"/><Relationship Id="rId9" Type="http://schemas.openxmlformats.org/officeDocument/2006/relationships/image" Target="../media/image11.gif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image" Target="../media/image7.png"/><Relationship Id="rId21" Type="http://schemas.openxmlformats.org/officeDocument/2006/relationships/image" Target="../media/image51.gif"/><Relationship Id="rId7" Type="http://schemas.openxmlformats.org/officeDocument/2006/relationships/image" Target="../media/image38.png"/><Relationship Id="rId12" Type="http://schemas.openxmlformats.org/officeDocument/2006/relationships/image" Target="../media/image43.jpeg"/><Relationship Id="rId17" Type="http://schemas.openxmlformats.org/officeDocument/2006/relationships/image" Target="../media/image48.png"/><Relationship Id="rId2" Type="http://schemas.openxmlformats.org/officeDocument/2006/relationships/image" Target="../media/image6.png"/><Relationship Id="rId16" Type="http://schemas.openxmlformats.org/officeDocument/2006/relationships/image" Target="../media/image47.png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24" Type="http://schemas.openxmlformats.org/officeDocument/2006/relationships/image" Target="../media/image54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23" Type="http://schemas.openxmlformats.org/officeDocument/2006/relationships/image" Target="../media/image53.png"/><Relationship Id="rId10" Type="http://schemas.openxmlformats.org/officeDocument/2006/relationships/image" Target="../media/image41.png"/><Relationship Id="rId19" Type="http://schemas.openxmlformats.org/officeDocument/2006/relationships/image" Target="../media/image50.png"/><Relationship Id="rId4" Type="http://schemas.openxmlformats.org/officeDocument/2006/relationships/image" Target="../media/image35.gif"/><Relationship Id="rId9" Type="http://schemas.openxmlformats.org/officeDocument/2006/relationships/image" Target="../media/image40.gif"/><Relationship Id="rId14" Type="http://schemas.openxmlformats.org/officeDocument/2006/relationships/image" Target="../media/image45.png"/><Relationship Id="rId22" Type="http://schemas.openxmlformats.org/officeDocument/2006/relationships/image" Target="../media/image5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6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3" Type="http://schemas.openxmlformats.org/officeDocument/2006/relationships/image" Target="../media/image6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7.png"/><Relationship Id="rId9" Type="http://schemas.openxmlformats.org/officeDocument/2006/relationships/image" Target="../media/image6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png"/><Relationship Id="rId3" Type="http://schemas.openxmlformats.org/officeDocument/2006/relationships/image" Target="../media/image7.pn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11" Type="http://schemas.openxmlformats.org/officeDocument/2006/relationships/image" Target="../media/image81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63.png"/><Relationship Id="rId9" Type="http://schemas.openxmlformats.org/officeDocument/2006/relationships/image" Target="../media/image79.png"/><Relationship Id="rId14" Type="http://schemas.openxmlformats.org/officeDocument/2006/relationships/image" Target="../media/image8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3" Type="http://schemas.openxmlformats.org/officeDocument/2006/relationships/image" Target="../media/image6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jpeg"/><Relationship Id="rId11" Type="http://schemas.openxmlformats.org/officeDocument/2006/relationships/image" Target="../media/image91.png"/><Relationship Id="rId5" Type="http://schemas.openxmlformats.org/officeDocument/2006/relationships/image" Target="../media/image81.png"/><Relationship Id="rId15" Type="http://schemas.openxmlformats.org/officeDocument/2006/relationships/image" Target="../media/image95.png"/><Relationship Id="rId10" Type="http://schemas.openxmlformats.org/officeDocument/2006/relationships/image" Target="../media/image90.png"/><Relationship Id="rId4" Type="http://schemas.openxmlformats.org/officeDocument/2006/relationships/image" Target="../media/image7.png"/><Relationship Id="rId9" Type="http://schemas.openxmlformats.org/officeDocument/2006/relationships/image" Target="../media/image89.png"/><Relationship Id="rId14" Type="http://schemas.openxmlformats.org/officeDocument/2006/relationships/image" Target="../media/image9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89.png"/><Relationship Id="rId3" Type="http://schemas.openxmlformats.org/officeDocument/2006/relationships/image" Target="../media/image7.png"/><Relationship Id="rId7" Type="http://schemas.openxmlformats.org/officeDocument/2006/relationships/image" Target="../media/image99.png"/><Relationship Id="rId12" Type="http://schemas.openxmlformats.org/officeDocument/2006/relationships/image" Target="../media/image8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8.png"/><Relationship Id="rId11" Type="http://schemas.openxmlformats.org/officeDocument/2006/relationships/image" Target="../media/image87.png"/><Relationship Id="rId5" Type="http://schemas.openxmlformats.org/officeDocument/2006/relationships/image" Target="../media/image97.png"/><Relationship Id="rId15" Type="http://schemas.openxmlformats.org/officeDocument/2006/relationships/image" Target="../media/image103.png"/><Relationship Id="rId10" Type="http://schemas.openxmlformats.org/officeDocument/2006/relationships/image" Target="../media/image86.jpeg"/><Relationship Id="rId4" Type="http://schemas.openxmlformats.org/officeDocument/2006/relationships/image" Target="../media/image96.png"/><Relationship Id="rId9" Type="http://schemas.openxmlformats.org/officeDocument/2006/relationships/image" Target="../media/image101.png"/><Relationship Id="rId14" Type="http://schemas.openxmlformats.org/officeDocument/2006/relationships/image" Target="../media/image10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10.png"/><Relationship Id="rId3" Type="http://schemas.openxmlformats.org/officeDocument/2006/relationships/image" Target="../media/image6.png"/><Relationship Id="rId7" Type="http://schemas.openxmlformats.org/officeDocument/2006/relationships/image" Target="../media/image35.gif"/><Relationship Id="rId12" Type="http://schemas.openxmlformats.org/officeDocument/2006/relationships/image" Target="../media/image109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png"/><Relationship Id="rId11" Type="http://schemas.openxmlformats.org/officeDocument/2006/relationships/image" Target="../media/image22.gif"/><Relationship Id="rId5" Type="http://schemas.openxmlformats.org/officeDocument/2006/relationships/image" Target="../media/image68.png"/><Relationship Id="rId15" Type="http://schemas.openxmlformats.org/officeDocument/2006/relationships/image" Target="../media/image112.png"/><Relationship Id="rId10" Type="http://schemas.openxmlformats.org/officeDocument/2006/relationships/image" Target="../media/image108.png"/><Relationship Id="rId4" Type="http://schemas.openxmlformats.org/officeDocument/2006/relationships/image" Target="../media/image7.png"/><Relationship Id="rId9" Type="http://schemas.openxmlformats.org/officeDocument/2006/relationships/image" Target="../media/image107.png"/><Relationship Id="rId14" Type="http://schemas.openxmlformats.org/officeDocument/2006/relationships/image" Target="../media/image1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114.png"/><Relationship Id="rId7" Type="http://schemas.openxmlformats.org/officeDocument/2006/relationships/image" Target="../media/image116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9.png"/><Relationship Id="rId4" Type="http://schemas.openxmlformats.org/officeDocument/2006/relationships/image" Target="../media/image115.png"/><Relationship Id="rId9" Type="http://schemas.openxmlformats.org/officeDocument/2006/relationships/image" Target="../media/image1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495" y="9315618"/>
            <a:ext cx="2596243" cy="47322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115482" y="6798122"/>
            <a:ext cx="7681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rgbClr val="526167"/>
                </a:solidFill>
              </a:rPr>
              <a:t>2018.</a:t>
            </a:r>
            <a:endParaRPr lang="ko-KR" altLang="en-US" sz="2000" dirty="0">
              <a:solidFill>
                <a:srgbClr val="526167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62995" y="2630317"/>
            <a:ext cx="43622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b="1" dirty="0">
                <a:solidFill>
                  <a:schemeClr val="accent5">
                    <a:lumMod val="50000"/>
                  </a:schemeClr>
                </a:solidFill>
              </a:rPr>
              <a:t>EBSCO Discovery Service</a:t>
            </a:r>
            <a:endParaRPr lang="ko-KR" altLang="en-US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74"/>
          <a:stretch/>
        </p:blipFill>
        <p:spPr>
          <a:xfrm>
            <a:off x="549156" y="2270423"/>
            <a:ext cx="1020219" cy="1335340"/>
          </a:xfrm>
          <a:prstGeom prst="rect">
            <a:avLst/>
          </a:prstGeom>
        </p:spPr>
      </p:pic>
      <p:pic>
        <p:nvPicPr>
          <p:cNvPr id="1026" name="Picture 2" descr="ëëªëíêµ ì¤ìëìê´">
            <a:extLst>
              <a:ext uri="{FF2B5EF4-FFF2-40B4-BE49-F238E27FC236}">
                <a16:creationId xmlns="" xmlns:a16="http://schemas.microsoft.com/office/drawing/2014/main" id="{8D4E1876-F1C5-45FB-91F8-8A900F8DA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56" y="1462927"/>
            <a:ext cx="4823460" cy="86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78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Picture 7">
            <a:extLst>
              <a:ext uri="{FF2B5EF4-FFF2-40B4-BE49-F238E27FC236}">
                <a16:creationId xmlns="" xmlns:a16="http://schemas.microsoft.com/office/drawing/2014/main" id="{44577332-9C10-41C2-86AB-159A01F449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7846" y="2522162"/>
            <a:ext cx="6358726" cy="4644246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62F3E50B-B9CC-4046-8AA6-C6AC60E46636}"/>
              </a:ext>
            </a:extLst>
          </p:cNvPr>
          <p:cNvSpPr/>
          <p:nvPr/>
        </p:nvSpPr>
        <p:spPr>
          <a:xfrm>
            <a:off x="409123" y="3175285"/>
            <a:ext cx="6146008" cy="2914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1" name="설명선: 왼쪽 화살표 360">
            <a:extLst>
              <a:ext uri="{FF2B5EF4-FFF2-40B4-BE49-F238E27FC236}">
                <a16:creationId xmlns="" xmlns:a16="http://schemas.microsoft.com/office/drawing/2014/main" id="{0050BC7F-C931-4696-A673-01C2BA02E507}"/>
              </a:ext>
            </a:extLst>
          </p:cNvPr>
          <p:cNvSpPr/>
          <p:nvPr/>
        </p:nvSpPr>
        <p:spPr>
          <a:xfrm rot="10800000">
            <a:off x="443364" y="3326953"/>
            <a:ext cx="3071062" cy="2559827"/>
          </a:xfrm>
          <a:prstGeom prst="leftArrowCallout">
            <a:avLst>
              <a:gd name="adj1" fmla="val 84080"/>
              <a:gd name="adj2" fmla="val 49603"/>
              <a:gd name="adj3" fmla="val 26551"/>
              <a:gd name="adj4" fmla="val 66575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설명선: 왼쪽 화살표 17">
            <a:extLst>
              <a:ext uri="{FF2B5EF4-FFF2-40B4-BE49-F238E27FC236}">
                <a16:creationId xmlns="" xmlns:a16="http://schemas.microsoft.com/office/drawing/2014/main" id="{AD70C505-1A86-4150-9DC8-C39A3CB53007}"/>
              </a:ext>
            </a:extLst>
          </p:cNvPr>
          <p:cNvSpPr/>
          <p:nvPr/>
        </p:nvSpPr>
        <p:spPr>
          <a:xfrm>
            <a:off x="3514427" y="3336129"/>
            <a:ext cx="2982539" cy="2559827"/>
          </a:xfrm>
          <a:prstGeom prst="leftArrowCallout">
            <a:avLst>
              <a:gd name="adj1" fmla="val 84874"/>
              <a:gd name="adj2" fmla="val 76894"/>
              <a:gd name="adj3" fmla="val 23773"/>
              <a:gd name="adj4" fmla="val 69142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1" name="그림 2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21" y="8170879"/>
            <a:ext cx="568272" cy="568272"/>
          </a:xfrm>
          <a:prstGeom prst="rect">
            <a:avLst/>
          </a:prstGeom>
        </p:spPr>
      </p:pic>
      <p:sp>
        <p:nvSpPr>
          <p:cNvPr id="21" name="Rectangle 27"/>
          <p:cNvSpPr/>
          <p:nvPr/>
        </p:nvSpPr>
        <p:spPr>
          <a:xfrm>
            <a:off x="645879" y="829232"/>
            <a:ext cx="6038633" cy="1442476"/>
          </a:xfrm>
          <a:prstGeom prst="rect">
            <a:avLst/>
          </a:prstGeom>
          <a:noFill/>
          <a:ln w="152400" cap="flat" cmpd="sng" algn="ctr">
            <a:solidFill>
              <a:srgbClr val="3E75C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8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Rectangle 33"/>
          <p:cNvSpPr/>
          <p:nvPr/>
        </p:nvSpPr>
        <p:spPr>
          <a:xfrm>
            <a:off x="98620" y="456043"/>
            <a:ext cx="6402276" cy="1628707"/>
          </a:xfrm>
          <a:prstGeom prst="rect">
            <a:avLst/>
          </a:prstGeom>
          <a:solidFill>
            <a:srgbClr val="002F5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36004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7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8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10" name="타원 9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13" name="직사각형 12"/>
          <p:cNvSpPr/>
          <p:nvPr/>
        </p:nvSpPr>
        <p:spPr>
          <a:xfrm>
            <a:off x="302705" y="572051"/>
            <a:ext cx="320151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/>
            <a:r>
              <a:rPr lang="ko-KR" altLang="en-US" sz="2200" b="1" kern="0" dirty="0">
                <a:solidFill>
                  <a:srgbClr val="DAF3F2"/>
                </a:solidFill>
                <a:cs typeface="굴림" panose="020B0600000101010101" pitchFamily="50" charset="-127"/>
              </a:rPr>
              <a:t>전자자료 통합검색이란</a:t>
            </a:r>
            <a:r>
              <a:rPr lang="en-US" altLang="ko-KR" sz="2200" b="1" kern="0" dirty="0">
                <a:solidFill>
                  <a:srgbClr val="DAF3F2"/>
                </a:solidFill>
                <a:cs typeface="굴림" panose="020B0600000101010101" pitchFamily="50" charset="-127"/>
              </a:rPr>
              <a:t>?</a:t>
            </a: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31585" y="1050375"/>
            <a:ext cx="6269311" cy="1196383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chemeClr val="lt1">
                        <a:lumMod val="100000"/>
                        <a:lumOff val="0"/>
                      </a:schemeClr>
                    </a:gs>
                    <a:gs pos="100000">
                      <a:schemeClr val="accent3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accent3">
                    <a:lumMod val="60000"/>
                    <a:lumOff val="40000"/>
                  </a:schemeClr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latinLnBrk="1">
              <a:lnSpc>
                <a:spcPts val="2000"/>
              </a:lnSpc>
            </a:pP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도서관의 다양한 국내</a:t>
            </a:r>
            <a:r>
              <a:rPr lang="en-AU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∙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외 전자자원 및 학술 컨텐츠 </a:t>
            </a:r>
            <a:r>
              <a:rPr lang="en-AU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(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학술 </a:t>
            </a:r>
            <a:r>
              <a:rPr lang="en-US" altLang="ko-KR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DB</a:t>
            </a:r>
            <a:r>
              <a:rPr lang="en-AU" altLang="ko-KR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,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 학술</a:t>
            </a:r>
            <a:r>
              <a:rPr lang="en-US" altLang="ko-KR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 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저널</a:t>
            </a:r>
            <a:r>
              <a:rPr lang="en-AU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, 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해외 </a:t>
            </a:r>
            <a:r>
              <a:rPr lang="en-AU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eBook, 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해외 학술 </a:t>
            </a:r>
            <a:r>
              <a:rPr lang="en-AU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Open Access 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등</a:t>
            </a:r>
            <a:r>
              <a:rPr lang="en-US" altLang="ko-KR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) 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를 통합하여 한 번에 탐색</a:t>
            </a:r>
            <a:r>
              <a:rPr lang="en-US" altLang="ko-KR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-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이용</a:t>
            </a:r>
            <a:r>
              <a:rPr lang="en-US" altLang="ko-KR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-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활용까지 할 수 있는 </a:t>
            </a:r>
            <a:r>
              <a:rPr lang="en-US" altLang="ko-KR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One-stop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 </a:t>
            </a:r>
            <a:r>
              <a:rPr lang="ko-KR" altLang="en-US" sz="1600" kern="0" dirty="0" err="1">
                <a:solidFill>
                  <a:schemeClr val="bg1"/>
                </a:solidFill>
                <a:cs typeface="굴림" panose="020B0600000101010101" pitchFamily="50" charset="-127"/>
              </a:rPr>
              <a:t>디스커버리</a:t>
            </a:r>
            <a:r>
              <a:rPr lang="ko-KR" altLang="en-US" sz="1600" kern="0" dirty="0">
                <a:solidFill>
                  <a:schemeClr val="bg1"/>
                </a:solidFill>
                <a:cs typeface="굴림" panose="020B0600000101010101" pitchFamily="50" charset="-127"/>
              </a:rPr>
              <a:t> 통합 검색 서비스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192" name="Picture 18" descr="Image result for ebscohos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40" y="7834273"/>
            <a:ext cx="1197691" cy="33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4" name="Freeform: Shape 15"/>
          <p:cNvSpPr/>
          <p:nvPr/>
        </p:nvSpPr>
        <p:spPr>
          <a:xfrm>
            <a:off x="125808" y="7372863"/>
            <a:ext cx="2618852" cy="381662"/>
          </a:xfrm>
          <a:prstGeom prst="hexagon">
            <a:avLst/>
          </a:prstGeom>
          <a:solidFill>
            <a:srgbClr val="3769B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25" kern="0" noProof="0" dirty="0">
                <a:solidFill>
                  <a:prstClr val="white"/>
                </a:solidFill>
                <a:latin typeface="Arial"/>
              </a:rPr>
              <a:t>주요 해외 </a:t>
            </a:r>
            <a:r>
              <a:rPr lang="ko-KR" altLang="en-US" sz="1125" kern="0" dirty="0">
                <a:solidFill>
                  <a:prstClr val="white"/>
                </a:solidFill>
                <a:latin typeface="Arial"/>
              </a:rPr>
              <a:t>학술</a:t>
            </a:r>
            <a:r>
              <a:rPr lang="en-US" altLang="ko-KR" sz="1125" kern="0" dirty="0">
                <a:solidFill>
                  <a:prstClr val="white"/>
                </a:solidFill>
                <a:latin typeface="Arial"/>
              </a:rPr>
              <a:t> DB </a:t>
            </a:r>
            <a:r>
              <a:rPr lang="ko-KR" altLang="en-US" sz="1125" kern="0" dirty="0">
                <a:solidFill>
                  <a:prstClr val="white"/>
                </a:solidFill>
                <a:latin typeface="Arial"/>
              </a:rPr>
              <a:t>및 저널 출판사</a:t>
            </a:r>
            <a:endParaRPr lang="en-US" altLang="ko-KR" sz="1125" kern="0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247" name="Picture 6" descr="KISS 로고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922" y="9488282"/>
            <a:ext cx="694799" cy="19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3" name="Freeform: Shape 15"/>
          <p:cNvSpPr/>
          <p:nvPr/>
        </p:nvSpPr>
        <p:spPr>
          <a:xfrm>
            <a:off x="131180" y="8893647"/>
            <a:ext cx="1626939" cy="381662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25" kern="0" dirty="0">
                <a:solidFill>
                  <a:prstClr val="white"/>
                </a:solidFill>
                <a:latin typeface="Arial"/>
              </a:rPr>
              <a:t>주요</a:t>
            </a:r>
            <a:r>
              <a:rPr lang="en-US" altLang="ko-KR" sz="1125" kern="0" dirty="0">
                <a:solidFill>
                  <a:prstClr val="white"/>
                </a:solidFill>
                <a:latin typeface="Arial"/>
              </a:rPr>
              <a:t> </a:t>
            </a:r>
            <a:r>
              <a:rPr lang="ko-KR" altLang="en-US" sz="1125" kern="0" dirty="0">
                <a:solidFill>
                  <a:prstClr val="white"/>
                </a:solidFill>
                <a:latin typeface="Arial"/>
              </a:rPr>
              <a:t>국내 학술 </a:t>
            </a:r>
            <a:r>
              <a:rPr lang="en-US" altLang="ko-KR" sz="1125" kern="0" dirty="0">
                <a:solidFill>
                  <a:prstClr val="white"/>
                </a:solidFill>
                <a:latin typeface="Arial"/>
              </a:rPr>
              <a:t>DB</a:t>
            </a:r>
          </a:p>
        </p:txBody>
      </p:sp>
      <p:pic>
        <p:nvPicPr>
          <p:cNvPr id="255" name="그림 25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92" y="9431926"/>
            <a:ext cx="919027" cy="254294"/>
          </a:xfrm>
          <a:prstGeom prst="rect">
            <a:avLst/>
          </a:prstGeom>
        </p:spPr>
      </p:pic>
      <p:pic>
        <p:nvPicPr>
          <p:cNvPr id="257" name="그림 25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349" y="9500209"/>
            <a:ext cx="809457" cy="154361"/>
          </a:xfrm>
          <a:prstGeom prst="rect">
            <a:avLst/>
          </a:prstGeom>
        </p:spPr>
      </p:pic>
      <p:pic>
        <p:nvPicPr>
          <p:cNvPr id="263" name="그림 26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054" y="8425513"/>
            <a:ext cx="725733" cy="254678"/>
          </a:xfrm>
          <a:prstGeom prst="rect">
            <a:avLst/>
          </a:prstGeom>
        </p:spPr>
      </p:pic>
      <p:pic>
        <p:nvPicPr>
          <p:cNvPr id="265" name="그림 26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620" y="8289715"/>
            <a:ext cx="620812" cy="390476"/>
          </a:xfrm>
          <a:prstGeom prst="rect">
            <a:avLst/>
          </a:prstGeom>
        </p:spPr>
      </p:pic>
      <p:pic>
        <p:nvPicPr>
          <p:cNvPr id="267" name="그림 26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258" y="7969361"/>
            <a:ext cx="933787" cy="175198"/>
          </a:xfrm>
          <a:prstGeom prst="rect">
            <a:avLst/>
          </a:prstGeom>
        </p:spPr>
      </p:pic>
      <p:pic>
        <p:nvPicPr>
          <p:cNvPr id="273" name="그림 27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143" y="8373419"/>
            <a:ext cx="931459" cy="223068"/>
          </a:xfrm>
          <a:prstGeom prst="rect">
            <a:avLst/>
          </a:prstGeom>
        </p:spPr>
      </p:pic>
      <p:pic>
        <p:nvPicPr>
          <p:cNvPr id="275" name="그림 27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851" y="8352994"/>
            <a:ext cx="940784" cy="380389"/>
          </a:xfrm>
          <a:prstGeom prst="rect">
            <a:avLst/>
          </a:prstGeom>
        </p:spPr>
      </p:pic>
      <p:pic>
        <p:nvPicPr>
          <p:cNvPr id="277" name="그림 27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072" y="7944803"/>
            <a:ext cx="615139" cy="240214"/>
          </a:xfrm>
          <a:prstGeom prst="rect">
            <a:avLst/>
          </a:prstGeom>
        </p:spPr>
      </p:pic>
      <p:pic>
        <p:nvPicPr>
          <p:cNvPr id="279" name="그림 27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238" y="7901801"/>
            <a:ext cx="517071" cy="344087"/>
          </a:xfrm>
          <a:prstGeom prst="rect">
            <a:avLst/>
          </a:prstGeom>
        </p:spPr>
      </p:pic>
      <p:pic>
        <p:nvPicPr>
          <p:cNvPr id="281" name="그림 280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085" y="8352994"/>
            <a:ext cx="629854" cy="274172"/>
          </a:xfrm>
          <a:prstGeom prst="rect">
            <a:avLst/>
          </a:prstGeom>
        </p:spPr>
      </p:pic>
      <p:grpSp>
        <p:nvGrpSpPr>
          <p:cNvPr id="235" name="Group 46">
            <a:extLst>
              <a:ext uri="{FF2B5EF4-FFF2-40B4-BE49-F238E27FC236}">
                <a16:creationId xmlns="" xmlns:a16="http://schemas.microsoft.com/office/drawing/2014/main" id="{9BAA0C82-7A69-4832-B17B-FFA175E115D7}"/>
              </a:ext>
            </a:extLst>
          </p:cNvPr>
          <p:cNvGrpSpPr/>
          <p:nvPr/>
        </p:nvGrpSpPr>
        <p:grpSpPr>
          <a:xfrm>
            <a:off x="2730347" y="3686820"/>
            <a:ext cx="712800" cy="871200"/>
            <a:chOff x="3581400" y="2667000"/>
            <a:chExt cx="762000" cy="914400"/>
          </a:xfrm>
        </p:grpSpPr>
        <p:sp>
          <p:nvSpPr>
            <p:cNvPr id="236" name="Rectangle 41">
              <a:extLst>
                <a:ext uri="{FF2B5EF4-FFF2-40B4-BE49-F238E27FC236}">
                  <a16:creationId xmlns="" xmlns:a16="http://schemas.microsoft.com/office/drawing/2014/main" id="{9C6613E9-6D61-4CFA-9632-0D3C8C1E532A}"/>
                </a:ext>
              </a:extLst>
            </p:cNvPr>
            <p:cNvSpPr/>
            <p:nvPr/>
          </p:nvSpPr>
          <p:spPr>
            <a:xfrm>
              <a:off x="3581400" y="2667000"/>
              <a:ext cx="762000" cy="914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srgbClr val="F2F2F2"/>
                </a:solidFill>
              </a:endParaRPr>
            </a:p>
          </p:txBody>
        </p:sp>
        <p:sp>
          <p:nvSpPr>
            <p:cNvPr id="237" name="Rectangle 42">
              <a:extLst>
                <a:ext uri="{FF2B5EF4-FFF2-40B4-BE49-F238E27FC236}">
                  <a16:creationId xmlns="" xmlns:a16="http://schemas.microsoft.com/office/drawing/2014/main" id="{EA5C8CC2-98CE-42A7-B57C-800C822E6586}"/>
                </a:ext>
              </a:extLst>
            </p:cNvPr>
            <p:cNvSpPr/>
            <p:nvPr/>
          </p:nvSpPr>
          <p:spPr>
            <a:xfrm>
              <a:off x="3657600" y="2743200"/>
              <a:ext cx="609600" cy="76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srgbClr val="F2F2F2"/>
                </a:solidFill>
              </a:endParaRPr>
            </a:p>
          </p:txBody>
        </p:sp>
        <p:sp>
          <p:nvSpPr>
            <p:cNvPr id="238" name="Rectangle 43">
              <a:extLst>
                <a:ext uri="{FF2B5EF4-FFF2-40B4-BE49-F238E27FC236}">
                  <a16:creationId xmlns="" xmlns:a16="http://schemas.microsoft.com/office/drawing/2014/main" id="{5B7D63BA-88D3-4EDD-BBBA-504B0323B3E4}"/>
                </a:ext>
              </a:extLst>
            </p:cNvPr>
            <p:cNvSpPr/>
            <p:nvPr/>
          </p:nvSpPr>
          <p:spPr>
            <a:xfrm>
              <a:off x="3657600" y="2895600"/>
              <a:ext cx="304800" cy="6096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srgbClr val="F2F2F2"/>
                </a:solidFill>
              </a:endParaRPr>
            </a:p>
          </p:txBody>
        </p:sp>
        <p:sp>
          <p:nvSpPr>
            <p:cNvPr id="245" name="Rectangle 44">
              <a:extLst>
                <a:ext uri="{FF2B5EF4-FFF2-40B4-BE49-F238E27FC236}">
                  <a16:creationId xmlns="" xmlns:a16="http://schemas.microsoft.com/office/drawing/2014/main" id="{B042DD1B-E503-444A-B058-828759AE9778}"/>
                </a:ext>
              </a:extLst>
            </p:cNvPr>
            <p:cNvSpPr/>
            <p:nvPr/>
          </p:nvSpPr>
          <p:spPr>
            <a:xfrm>
              <a:off x="4038600" y="2895600"/>
              <a:ext cx="228600" cy="381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srgbClr val="F2F2F2"/>
                </a:solidFill>
              </a:endParaRPr>
            </a:p>
          </p:txBody>
        </p:sp>
        <p:sp>
          <p:nvSpPr>
            <p:cNvPr id="246" name="Rectangle 45">
              <a:extLst>
                <a:ext uri="{FF2B5EF4-FFF2-40B4-BE49-F238E27FC236}">
                  <a16:creationId xmlns="" xmlns:a16="http://schemas.microsoft.com/office/drawing/2014/main" id="{4E88CF9A-0356-46FA-A413-FFDC454F35C0}"/>
                </a:ext>
              </a:extLst>
            </p:cNvPr>
            <p:cNvSpPr/>
            <p:nvPr/>
          </p:nvSpPr>
          <p:spPr>
            <a:xfrm>
              <a:off x="3962400" y="3352800"/>
              <a:ext cx="304800" cy="1524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srgbClr val="F2F2F2"/>
                </a:solidFill>
              </a:endParaRPr>
            </a:p>
          </p:txBody>
        </p:sp>
      </p:grpSp>
      <p:grpSp>
        <p:nvGrpSpPr>
          <p:cNvPr id="249" name="Group 47">
            <a:extLst>
              <a:ext uri="{FF2B5EF4-FFF2-40B4-BE49-F238E27FC236}">
                <a16:creationId xmlns="" xmlns:a16="http://schemas.microsoft.com/office/drawing/2014/main" id="{9214F8BF-CCA9-42CE-8EEC-D28597498C40}"/>
              </a:ext>
            </a:extLst>
          </p:cNvPr>
          <p:cNvGrpSpPr/>
          <p:nvPr/>
        </p:nvGrpSpPr>
        <p:grpSpPr>
          <a:xfrm>
            <a:off x="3545622" y="3693032"/>
            <a:ext cx="712800" cy="871200"/>
            <a:chOff x="3581400" y="2667000"/>
            <a:chExt cx="762000" cy="914400"/>
          </a:xfrm>
        </p:grpSpPr>
        <p:sp>
          <p:nvSpPr>
            <p:cNvPr id="252" name="Rectangle 48">
              <a:extLst>
                <a:ext uri="{FF2B5EF4-FFF2-40B4-BE49-F238E27FC236}">
                  <a16:creationId xmlns="" xmlns:a16="http://schemas.microsoft.com/office/drawing/2014/main" id="{BA66D099-A28D-4698-9163-306AADED2123}"/>
                </a:ext>
              </a:extLst>
            </p:cNvPr>
            <p:cNvSpPr/>
            <p:nvPr/>
          </p:nvSpPr>
          <p:spPr>
            <a:xfrm>
              <a:off x="3581400" y="2667000"/>
              <a:ext cx="762000" cy="914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54" name="Rectangle 49">
              <a:extLst>
                <a:ext uri="{FF2B5EF4-FFF2-40B4-BE49-F238E27FC236}">
                  <a16:creationId xmlns="" xmlns:a16="http://schemas.microsoft.com/office/drawing/2014/main" id="{C9A8BB49-9734-488F-B116-D91842C174F5}"/>
                </a:ext>
              </a:extLst>
            </p:cNvPr>
            <p:cNvSpPr/>
            <p:nvPr/>
          </p:nvSpPr>
          <p:spPr>
            <a:xfrm>
              <a:off x="3657600" y="2743200"/>
              <a:ext cx="609600" cy="76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56" name="Rectangle 50">
              <a:extLst>
                <a:ext uri="{FF2B5EF4-FFF2-40B4-BE49-F238E27FC236}">
                  <a16:creationId xmlns="" xmlns:a16="http://schemas.microsoft.com/office/drawing/2014/main" id="{6BD0396D-EF71-4DFB-8B95-7B3FBBB3ED94}"/>
                </a:ext>
              </a:extLst>
            </p:cNvPr>
            <p:cNvSpPr/>
            <p:nvPr/>
          </p:nvSpPr>
          <p:spPr>
            <a:xfrm>
              <a:off x="3657600" y="2895600"/>
              <a:ext cx="304800" cy="6096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58" name="Rectangle 51">
              <a:extLst>
                <a:ext uri="{FF2B5EF4-FFF2-40B4-BE49-F238E27FC236}">
                  <a16:creationId xmlns="" xmlns:a16="http://schemas.microsoft.com/office/drawing/2014/main" id="{ED088E54-D08E-42D0-A911-AD782A218AEB}"/>
                </a:ext>
              </a:extLst>
            </p:cNvPr>
            <p:cNvSpPr/>
            <p:nvPr/>
          </p:nvSpPr>
          <p:spPr>
            <a:xfrm>
              <a:off x="4038600" y="2895600"/>
              <a:ext cx="228600" cy="381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59" name="Rectangle 52">
              <a:extLst>
                <a:ext uri="{FF2B5EF4-FFF2-40B4-BE49-F238E27FC236}">
                  <a16:creationId xmlns="" xmlns:a16="http://schemas.microsoft.com/office/drawing/2014/main" id="{5BA75B3F-DA6E-469E-8AC9-0CC861A04BB6}"/>
                </a:ext>
              </a:extLst>
            </p:cNvPr>
            <p:cNvSpPr/>
            <p:nvPr/>
          </p:nvSpPr>
          <p:spPr>
            <a:xfrm>
              <a:off x="3962400" y="3352800"/>
              <a:ext cx="304800" cy="1524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60" name="Group 53">
            <a:extLst>
              <a:ext uri="{FF2B5EF4-FFF2-40B4-BE49-F238E27FC236}">
                <a16:creationId xmlns="" xmlns:a16="http://schemas.microsoft.com/office/drawing/2014/main" id="{9DFFBCDF-02AD-433D-94A1-36299DD72EE8}"/>
              </a:ext>
            </a:extLst>
          </p:cNvPr>
          <p:cNvGrpSpPr/>
          <p:nvPr/>
        </p:nvGrpSpPr>
        <p:grpSpPr>
          <a:xfrm>
            <a:off x="2723749" y="4669858"/>
            <a:ext cx="712800" cy="871200"/>
            <a:chOff x="3581400" y="2667000"/>
            <a:chExt cx="762000" cy="914400"/>
          </a:xfrm>
        </p:grpSpPr>
        <p:sp>
          <p:nvSpPr>
            <p:cNvPr id="262" name="Rectangle 54">
              <a:extLst>
                <a:ext uri="{FF2B5EF4-FFF2-40B4-BE49-F238E27FC236}">
                  <a16:creationId xmlns="" xmlns:a16="http://schemas.microsoft.com/office/drawing/2014/main" id="{4DC2D05A-83FD-4AF6-8260-211ED907B2E1}"/>
                </a:ext>
              </a:extLst>
            </p:cNvPr>
            <p:cNvSpPr/>
            <p:nvPr/>
          </p:nvSpPr>
          <p:spPr>
            <a:xfrm>
              <a:off x="3581400" y="2667000"/>
              <a:ext cx="762000" cy="914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64" name="Rectangle 55">
              <a:extLst>
                <a:ext uri="{FF2B5EF4-FFF2-40B4-BE49-F238E27FC236}">
                  <a16:creationId xmlns="" xmlns:a16="http://schemas.microsoft.com/office/drawing/2014/main" id="{129BEBEF-42CF-4C8F-A57B-6F83EA292958}"/>
                </a:ext>
              </a:extLst>
            </p:cNvPr>
            <p:cNvSpPr/>
            <p:nvPr/>
          </p:nvSpPr>
          <p:spPr>
            <a:xfrm>
              <a:off x="3657600" y="2743200"/>
              <a:ext cx="609600" cy="76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66" name="Rectangle 56">
              <a:extLst>
                <a:ext uri="{FF2B5EF4-FFF2-40B4-BE49-F238E27FC236}">
                  <a16:creationId xmlns="" xmlns:a16="http://schemas.microsoft.com/office/drawing/2014/main" id="{1247B7D2-76CF-420C-9153-0140EB3E1B08}"/>
                </a:ext>
              </a:extLst>
            </p:cNvPr>
            <p:cNvSpPr/>
            <p:nvPr/>
          </p:nvSpPr>
          <p:spPr>
            <a:xfrm>
              <a:off x="3657600" y="2895600"/>
              <a:ext cx="304800" cy="6096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68" name="Rectangle 57">
              <a:extLst>
                <a:ext uri="{FF2B5EF4-FFF2-40B4-BE49-F238E27FC236}">
                  <a16:creationId xmlns="" xmlns:a16="http://schemas.microsoft.com/office/drawing/2014/main" id="{B357C84E-909B-488C-B067-37A876A8AA9E}"/>
                </a:ext>
              </a:extLst>
            </p:cNvPr>
            <p:cNvSpPr/>
            <p:nvPr/>
          </p:nvSpPr>
          <p:spPr>
            <a:xfrm>
              <a:off x="4038600" y="2895600"/>
              <a:ext cx="228600" cy="381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70" name="Rectangle 58">
              <a:extLst>
                <a:ext uri="{FF2B5EF4-FFF2-40B4-BE49-F238E27FC236}">
                  <a16:creationId xmlns="" xmlns:a16="http://schemas.microsoft.com/office/drawing/2014/main" id="{5F71A1B6-2E31-4AB8-9A0C-24B901DC7821}"/>
                </a:ext>
              </a:extLst>
            </p:cNvPr>
            <p:cNvSpPr/>
            <p:nvPr/>
          </p:nvSpPr>
          <p:spPr>
            <a:xfrm>
              <a:off x="3962400" y="3352800"/>
              <a:ext cx="304800" cy="1524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71" name="Group 59">
            <a:extLst>
              <a:ext uri="{FF2B5EF4-FFF2-40B4-BE49-F238E27FC236}">
                <a16:creationId xmlns="" xmlns:a16="http://schemas.microsoft.com/office/drawing/2014/main" id="{84EC61F2-A401-4C3E-A274-6A2249B89A5E}"/>
              </a:ext>
            </a:extLst>
          </p:cNvPr>
          <p:cNvGrpSpPr/>
          <p:nvPr/>
        </p:nvGrpSpPr>
        <p:grpSpPr>
          <a:xfrm>
            <a:off x="3552904" y="4673191"/>
            <a:ext cx="712800" cy="871200"/>
            <a:chOff x="3581400" y="2667000"/>
            <a:chExt cx="762000" cy="914400"/>
          </a:xfrm>
        </p:grpSpPr>
        <p:sp>
          <p:nvSpPr>
            <p:cNvPr id="272" name="Rectangle 60">
              <a:extLst>
                <a:ext uri="{FF2B5EF4-FFF2-40B4-BE49-F238E27FC236}">
                  <a16:creationId xmlns="" xmlns:a16="http://schemas.microsoft.com/office/drawing/2014/main" id="{3A003B9B-0359-4D93-A0AE-631C9C20D557}"/>
                </a:ext>
              </a:extLst>
            </p:cNvPr>
            <p:cNvSpPr/>
            <p:nvPr/>
          </p:nvSpPr>
          <p:spPr>
            <a:xfrm>
              <a:off x="3581400" y="2667000"/>
              <a:ext cx="762000" cy="914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74" name="Rectangle 61">
              <a:extLst>
                <a:ext uri="{FF2B5EF4-FFF2-40B4-BE49-F238E27FC236}">
                  <a16:creationId xmlns="" xmlns:a16="http://schemas.microsoft.com/office/drawing/2014/main" id="{D7365E59-4785-4E2C-8998-062B177E6EE2}"/>
                </a:ext>
              </a:extLst>
            </p:cNvPr>
            <p:cNvSpPr/>
            <p:nvPr/>
          </p:nvSpPr>
          <p:spPr>
            <a:xfrm>
              <a:off x="3657600" y="2743200"/>
              <a:ext cx="609600" cy="76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76" name="Rectangle 62">
              <a:extLst>
                <a:ext uri="{FF2B5EF4-FFF2-40B4-BE49-F238E27FC236}">
                  <a16:creationId xmlns="" xmlns:a16="http://schemas.microsoft.com/office/drawing/2014/main" id="{2E490D63-E7B1-4090-8099-69E864C5BD43}"/>
                </a:ext>
              </a:extLst>
            </p:cNvPr>
            <p:cNvSpPr/>
            <p:nvPr/>
          </p:nvSpPr>
          <p:spPr>
            <a:xfrm>
              <a:off x="3657600" y="2895600"/>
              <a:ext cx="304800" cy="6096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78" name="Rectangle 63">
              <a:extLst>
                <a:ext uri="{FF2B5EF4-FFF2-40B4-BE49-F238E27FC236}">
                  <a16:creationId xmlns="" xmlns:a16="http://schemas.microsoft.com/office/drawing/2014/main" id="{E4299494-DE57-4356-89FA-0EEA34926453}"/>
                </a:ext>
              </a:extLst>
            </p:cNvPr>
            <p:cNvSpPr/>
            <p:nvPr/>
          </p:nvSpPr>
          <p:spPr>
            <a:xfrm>
              <a:off x="4038600" y="2895600"/>
              <a:ext cx="228600" cy="381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80" name="Rectangle 64">
              <a:extLst>
                <a:ext uri="{FF2B5EF4-FFF2-40B4-BE49-F238E27FC236}">
                  <a16:creationId xmlns="" xmlns:a16="http://schemas.microsoft.com/office/drawing/2014/main" id="{15AF7F7F-E620-4DD7-8399-804F1DDC9441}"/>
                </a:ext>
              </a:extLst>
            </p:cNvPr>
            <p:cNvSpPr/>
            <p:nvPr/>
          </p:nvSpPr>
          <p:spPr>
            <a:xfrm>
              <a:off x="3962400" y="3352800"/>
              <a:ext cx="304800" cy="1524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82" name="Group 5">
            <a:extLst>
              <a:ext uri="{FF2B5EF4-FFF2-40B4-BE49-F238E27FC236}">
                <a16:creationId xmlns="" xmlns:a16="http://schemas.microsoft.com/office/drawing/2014/main" id="{71716328-761C-4C6B-9EEA-B19DA7D9AD05}"/>
              </a:ext>
            </a:extLst>
          </p:cNvPr>
          <p:cNvGrpSpPr/>
          <p:nvPr/>
        </p:nvGrpSpPr>
        <p:grpSpPr>
          <a:xfrm>
            <a:off x="470941" y="4400043"/>
            <a:ext cx="1188000" cy="432000"/>
            <a:chOff x="1676400" y="3886200"/>
            <a:chExt cx="1905000" cy="609600"/>
          </a:xfrm>
        </p:grpSpPr>
        <p:sp>
          <p:nvSpPr>
            <p:cNvPr id="285" name="Rectangle 4">
              <a:extLst>
                <a:ext uri="{FF2B5EF4-FFF2-40B4-BE49-F238E27FC236}">
                  <a16:creationId xmlns="" xmlns:a16="http://schemas.microsoft.com/office/drawing/2014/main" id="{3443FFCB-F287-4D23-806C-8FDC7107551E}"/>
                </a:ext>
              </a:extLst>
            </p:cNvPr>
            <p:cNvSpPr/>
            <p:nvPr/>
          </p:nvSpPr>
          <p:spPr>
            <a:xfrm>
              <a:off x="1676400" y="3886200"/>
              <a:ext cx="1905000" cy="60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86" name="Rectangle 1">
              <a:extLst>
                <a:ext uri="{FF2B5EF4-FFF2-40B4-BE49-F238E27FC236}">
                  <a16:creationId xmlns="" xmlns:a16="http://schemas.microsoft.com/office/drawing/2014/main" id="{04EA81FB-2C1C-426C-A46E-F3C26F0BC457}"/>
                </a:ext>
              </a:extLst>
            </p:cNvPr>
            <p:cNvSpPr/>
            <p:nvPr/>
          </p:nvSpPr>
          <p:spPr>
            <a:xfrm>
              <a:off x="1807028" y="4000500"/>
              <a:ext cx="381000" cy="381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87" name="Rectangle 2">
              <a:extLst>
                <a:ext uri="{FF2B5EF4-FFF2-40B4-BE49-F238E27FC236}">
                  <a16:creationId xmlns="" xmlns:a16="http://schemas.microsoft.com/office/drawing/2014/main" id="{0A1518F1-A36B-46AC-AC96-369A32D36F0C}"/>
                </a:ext>
              </a:extLst>
            </p:cNvPr>
            <p:cNvSpPr/>
            <p:nvPr/>
          </p:nvSpPr>
          <p:spPr>
            <a:xfrm>
              <a:off x="2264228" y="4223656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89" name="Rectangle 3">
              <a:extLst>
                <a:ext uri="{FF2B5EF4-FFF2-40B4-BE49-F238E27FC236}">
                  <a16:creationId xmlns="" xmlns:a16="http://schemas.microsoft.com/office/drawing/2014/main" id="{4D1DE781-A00B-4AFB-B2DA-2341F52761B8}"/>
                </a:ext>
              </a:extLst>
            </p:cNvPr>
            <p:cNvSpPr/>
            <p:nvPr/>
          </p:nvSpPr>
          <p:spPr>
            <a:xfrm>
              <a:off x="2264228" y="4005942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91" name="Group 6">
            <a:extLst>
              <a:ext uri="{FF2B5EF4-FFF2-40B4-BE49-F238E27FC236}">
                <a16:creationId xmlns="" xmlns:a16="http://schemas.microsoft.com/office/drawing/2014/main" id="{4B86E4CE-A89D-45EC-A9E6-E0201F5D4078}"/>
              </a:ext>
            </a:extLst>
          </p:cNvPr>
          <p:cNvGrpSpPr/>
          <p:nvPr/>
        </p:nvGrpSpPr>
        <p:grpSpPr>
          <a:xfrm>
            <a:off x="817746" y="5325058"/>
            <a:ext cx="1188000" cy="432000"/>
            <a:chOff x="1676400" y="3886200"/>
            <a:chExt cx="1905000" cy="609600"/>
          </a:xfrm>
        </p:grpSpPr>
        <p:sp>
          <p:nvSpPr>
            <p:cNvPr id="293" name="Rectangle 7">
              <a:extLst>
                <a:ext uri="{FF2B5EF4-FFF2-40B4-BE49-F238E27FC236}">
                  <a16:creationId xmlns="" xmlns:a16="http://schemas.microsoft.com/office/drawing/2014/main" id="{6025EBBF-63AB-40D6-B756-C28238993EFE}"/>
                </a:ext>
              </a:extLst>
            </p:cNvPr>
            <p:cNvSpPr/>
            <p:nvPr/>
          </p:nvSpPr>
          <p:spPr>
            <a:xfrm>
              <a:off x="1676400" y="3886200"/>
              <a:ext cx="1905000" cy="60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95" name="Rectangle 8">
              <a:extLst>
                <a:ext uri="{FF2B5EF4-FFF2-40B4-BE49-F238E27FC236}">
                  <a16:creationId xmlns="" xmlns:a16="http://schemas.microsoft.com/office/drawing/2014/main" id="{CE3CDF53-BA2C-4B92-90C1-B22A635BA9FA}"/>
                </a:ext>
              </a:extLst>
            </p:cNvPr>
            <p:cNvSpPr/>
            <p:nvPr/>
          </p:nvSpPr>
          <p:spPr>
            <a:xfrm>
              <a:off x="1807028" y="4000500"/>
              <a:ext cx="381000" cy="381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97" name="Rectangle 9">
              <a:extLst>
                <a:ext uri="{FF2B5EF4-FFF2-40B4-BE49-F238E27FC236}">
                  <a16:creationId xmlns="" xmlns:a16="http://schemas.microsoft.com/office/drawing/2014/main" id="{A453C626-23A1-4C56-9430-42979D46BF49}"/>
                </a:ext>
              </a:extLst>
            </p:cNvPr>
            <p:cNvSpPr/>
            <p:nvPr/>
          </p:nvSpPr>
          <p:spPr>
            <a:xfrm>
              <a:off x="2264228" y="4223656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298" name="Rectangle 10">
              <a:extLst>
                <a:ext uri="{FF2B5EF4-FFF2-40B4-BE49-F238E27FC236}">
                  <a16:creationId xmlns="" xmlns:a16="http://schemas.microsoft.com/office/drawing/2014/main" id="{E0A1B1C8-1A23-46FA-8590-8D249849BF25}"/>
                </a:ext>
              </a:extLst>
            </p:cNvPr>
            <p:cNvSpPr/>
            <p:nvPr/>
          </p:nvSpPr>
          <p:spPr>
            <a:xfrm>
              <a:off x="2264228" y="4005942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99" name="Group 16">
            <a:extLst>
              <a:ext uri="{FF2B5EF4-FFF2-40B4-BE49-F238E27FC236}">
                <a16:creationId xmlns="" xmlns:a16="http://schemas.microsoft.com/office/drawing/2014/main" id="{9DF1BB6D-0C8A-41BA-8973-AD7B3526A656}"/>
              </a:ext>
            </a:extLst>
          </p:cNvPr>
          <p:cNvGrpSpPr/>
          <p:nvPr/>
        </p:nvGrpSpPr>
        <p:grpSpPr>
          <a:xfrm>
            <a:off x="817746" y="3470820"/>
            <a:ext cx="1188000" cy="432000"/>
            <a:chOff x="1676400" y="3886200"/>
            <a:chExt cx="1905000" cy="609600"/>
          </a:xfrm>
        </p:grpSpPr>
        <p:sp>
          <p:nvSpPr>
            <p:cNvPr id="300" name="Rectangle 17">
              <a:extLst>
                <a:ext uri="{FF2B5EF4-FFF2-40B4-BE49-F238E27FC236}">
                  <a16:creationId xmlns="" xmlns:a16="http://schemas.microsoft.com/office/drawing/2014/main" id="{09258B40-15C6-4436-AE3A-1D684C3EEC77}"/>
                </a:ext>
              </a:extLst>
            </p:cNvPr>
            <p:cNvSpPr/>
            <p:nvPr/>
          </p:nvSpPr>
          <p:spPr>
            <a:xfrm>
              <a:off x="1676400" y="3886200"/>
              <a:ext cx="1905000" cy="60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01" name="Rectangle 18">
              <a:extLst>
                <a:ext uri="{FF2B5EF4-FFF2-40B4-BE49-F238E27FC236}">
                  <a16:creationId xmlns="" xmlns:a16="http://schemas.microsoft.com/office/drawing/2014/main" id="{7ECD7D31-3616-4BDD-93DB-18BC96B545A6}"/>
                </a:ext>
              </a:extLst>
            </p:cNvPr>
            <p:cNvSpPr/>
            <p:nvPr/>
          </p:nvSpPr>
          <p:spPr>
            <a:xfrm>
              <a:off x="1807028" y="4000500"/>
              <a:ext cx="381000" cy="381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03" name="Rectangle 19">
              <a:extLst>
                <a:ext uri="{FF2B5EF4-FFF2-40B4-BE49-F238E27FC236}">
                  <a16:creationId xmlns="" xmlns:a16="http://schemas.microsoft.com/office/drawing/2014/main" id="{8F7D9394-3927-43A5-9E6C-508239346404}"/>
                </a:ext>
              </a:extLst>
            </p:cNvPr>
            <p:cNvSpPr/>
            <p:nvPr/>
          </p:nvSpPr>
          <p:spPr>
            <a:xfrm>
              <a:off x="2264228" y="4223656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05" name="Rectangle 20">
              <a:extLst>
                <a:ext uri="{FF2B5EF4-FFF2-40B4-BE49-F238E27FC236}">
                  <a16:creationId xmlns="" xmlns:a16="http://schemas.microsoft.com/office/drawing/2014/main" id="{F1CB00E8-5C71-4B22-87CB-81886C0E4580}"/>
                </a:ext>
              </a:extLst>
            </p:cNvPr>
            <p:cNvSpPr/>
            <p:nvPr/>
          </p:nvSpPr>
          <p:spPr>
            <a:xfrm>
              <a:off x="2264228" y="4005942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06" name="Group 26">
            <a:extLst>
              <a:ext uri="{FF2B5EF4-FFF2-40B4-BE49-F238E27FC236}">
                <a16:creationId xmlns="" xmlns:a16="http://schemas.microsoft.com/office/drawing/2014/main" id="{F14578D5-4D34-409E-9AB6-A5E4AD3DE650}"/>
              </a:ext>
            </a:extLst>
          </p:cNvPr>
          <p:cNvGrpSpPr/>
          <p:nvPr/>
        </p:nvGrpSpPr>
        <p:grpSpPr>
          <a:xfrm>
            <a:off x="4893169" y="3470820"/>
            <a:ext cx="1188000" cy="432000"/>
            <a:chOff x="1676400" y="3886200"/>
            <a:chExt cx="1905000" cy="609600"/>
          </a:xfrm>
        </p:grpSpPr>
        <p:sp>
          <p:nvSpPr>
            <p:cNvPr id="308" name="Rectangle 27">
              <a:extLst>
                <a:ext uri="{FF2B5EF4-FFF2-40B4-BE49-F238E27FC236}">
                  <a16:creationId xmlns="" xmlns:a16="http://schemas.microsoft.com/office/drawing/2014/main" id="{7B42C914-1C8D-40E6-8796-53E34C586FF6}"/>
                </a:ext>
              </a:extLst>
            </p:cNvPr>
            <p:cNvSpPr/>
            <p:nvPr/>
          </p:nvSpPr>
          <p:spPr>
            <a:xfrm>
              <a:off x="1676400" y="3886200"/>
              <a:ext cx="1905000" cy="60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10" name="Rectangle 28">
              <a:extLst>
                <a:ext uri="{FF2B5EF4-FFF2-40B4-BE49-F238E27FC236}">
                  <a16:creationId xmlns="" xmlns:a16="http://schemas.microsoft.com/office/drawing/2014/main" id="{843154E0-7464-4489-9BD5-EEA0FC8FBDF8}"/>
                </a:ext>
              </a:extLst>
            </p:cNvPr>
            <p:cNvSpPr/>
            <p:nvPr/>
          </p:nvSpPr>
          <p:spPr>
            <a:xfrm>
              <a:off x="1807028" y="4000500"/>
              <a:ext cx="381000" cy="381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12" name="Rectangle 29">
              <a:extLst>
                <a:ext uri="{FF2B5EF4-FFF2-40B4-BE49-F238E27FC236}">
                  <a16:creationId xmlns="" xmlns:a16="http://schemas.microsoft.com/office/drawing/2014/main" id="{0B3F8C39-F7D5-49B7-8870-1E69182E9FE4}"/>
                </a:ext>
              </a:extLst>
            </p:cNvPr>
            <p:cNvSpPr/>
            <p:nvPr/>
          </p:nvSpPr>
          <p:spPr>
            <a:xfrm>
              <a:off x="2264228" y="4223656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16" name="Rectangle 30">
              <a:extLst>
                <a:ext uri="{FF2B5EF4-FFF2-40B4-BE49-F238E27FC236}">
                  <a16:creationId xmlns="" xmlns:a16="http://schemas.microsoft.com/office/drawing/2014/main" id="{86CD2871-2BF9-4BEB-A637-6C473524005A}"/>
                </a:ext>
              </a:extLst>
            </p:cNvPr>
            <p:cNvSpPr/>
            <p:nvPr/>
          </p:nvSpPr>
          <p:spPr>
            <a:xfrm>
              <a:off x="2264228" y="4005942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5" name="Group 36">
            <a:extLst>
              <a:ext uri="{FF2B5EF4-FFF2-40B4-BE49-F238E27FC236}">
                <a16:creationId xmlns="" xmlns:a16="http://schemas.microsoft.com/office/drawing/2014/main" id="{34C52244-364B-48BC-ACD3-15A178640158}"/>
              </a:ext>
            </a:extLst>
          </p:cNvPr>
          <p:cNvGrpSpPr/>
          <p:nvPr/>
        </p:nvGrpSpPr>
        <p:grpSpPr>
          <a:xfrm>
            <a:off x="5199620" y="4400043"/>
            <a:ext cx="1188000" cy="432000"/>
            <a:chOff x="1676400" y="3886200"/>
            <a:chExt cx="1905000" cy="609600"/>
          </a:xfrm>
        </p:grpSpPr>
        <p:sp>
          <p:nvSpPr>
            <p:cNvPr id="326" name="Rectangle 37">
              <a:extLst>
                <a:ext uri="{FF2B5EF4-FFF2-40B4-BE49-F238E27FC236}">
                  <a16:creationId xmlns="" xmlns:a16="http://schemas.microsoft.com/office/drawing/2014/main" id="{4DA6AEDF-CCA6-42F8-B033-91603DC37B5E}"/>
                </a:ext>
              </a:extLst>
            </p:cNvPr>
            <p:cNvSpPr/>
            <p:nvPr/>
          </p:nvSpPr>
          <p:spPr>
            <a:xfrm>
              <a:off x="1676400" y="3886200"/>
              <a:ext cx="1905000" cy="60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27" name="Rectangle 38">
              <a:extLst>
                <a:ext uri="{FF2B5EF4-FFF2-40B4-BE49-F238E27FC236}">
                  <a16:creationId xmlns="" xmlns:a16="http://schemas.microsoft.com/office/drawing/2014/main" id="{EDC81F18-E1CD-4196-8D8E-0AA15BEFBBEA}"/>
                </a:ext>
              </a:extLst>
            </p:cNvPr>
            <p:cNvSpPr/>
            <p:nvPr/>
          </p:nvSpPr>
          <p:spPr>
            <a:xfrm>
              <a:off x="1807028" y="4000500"/>
              <a:ext cx="381000" cy="381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28" name="Rectangle 39">
              <a:extLst>
                <a:ext uri="{FF2B5EF4-FFF2-40B4-BE49-F238E27FC236}">
                  <a16:creationId xmlns="" xmlns:a16="http://schemas.microsoft.com/office/drawing/2014/main" id="{EB801A36-88CC-4D67-9BB0-9891D440684D}"/>
                </a:ext>
              </a:extLst>
            </p:cNvPr>
            <p:cNvSpPr/>
            <p:nvPr/>
          </p:nvSpPr>
          <p:spPr>
            <a:xfrm>
              <a:off x="2264228" y="4223656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29" name="Rectangle 40">
              <a:extLst>
                <a:ext uri="{FF2B5EF4-FFF2-40B4-BE49-F238E27FC236}">
                  <a16:creationId xmlns="" xmlns:a16="http://schemas.microsoft.com/office/drawing/2014/main" id="{10B94DF5-B082-4DA3-B4A8-A7CBF22DF47D}"/>
                </a:ext>
              </a:extLst>
            </p:cNvPr>
            <p:cNvSpPr/>
            <p:nvPr/>
          </p:nvSpPr>
          <p:spPr>
            <a:xfrm>
              <a:off x="2264228" y="4005942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51" name="Group 36">
            <a:extLst>
              <a:ext uri="{FF2B5EF4-FFF2-40B4-BE49-F238E27FC236}">
                <a16:creationId xmlns="" xmlns:a16="http://schemas.microsoft.com/office/drawing/2014/main" id="{2CB3D96A-E421-4D1E-A9F0-AFD3D2C4F260}"/>
              </a:ext>
            </a:extLst>
          </p:cNvPr>
          <p:cNvGrpSpPr/>
          <p:nvPr/>
        </p:nvGrpSpPr>
        <p:grpSpPr>
          <a:xfrm>
            <a:off x="4893169" y="5325058"/>
            <a:ext cx="1188000" cy="432000"/>
            <a:chOff x="1676400" y="3886200"/>
            <a:chExt cx="1905000" cy="609600"/>
          </a:xfrm>
        </p:grpSpPr>
        <p:sp>
          <p:nvSpPr>
            <p:cNvPr id="352" name="Rectangle 37">
              <a:extLst>
                <a:ext uri="{FF2B5EF4-FFF2-40B4-BE49-F238E27FC236}">
                  <a16:creationId xmlns="" xmlns:a16="http://schemas.microsoft.com/office/drawing/2014/main" id="{810D318D-6DE2-4541-B323-EA064084A0FD}"/>
                </a:ext>
              </a:extLst>
            </p:cNvPr>
            <p:cNvSpPr/>
            <p:nvPr/>
          </p:nvSpPr>
          <p:spPr>
            <a:xfrm>
              <a:off x="1676400" y="3886200"/>
              <a:ext cx="1905000" cy="60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53" name="Rectangle 38">
              <a:extLst>
                <a:ext uri="{FF2B5EF4-FFF2-40B4-BE49-F238E27FC236}">
                  <a16:creationId xmlns="" xmlns:a16="http://schemas.microsoft.com/office/drawing/2014/main" id="{C61572E4-D3EF-4C58-AD97-E1B043D86432}"/>
                </a:ext>
              </a:extLst>
            </p:cNvPr>
            <p:cNvSpPr/>
            <p:nvPr/>
          </p:nvSpPr>
          <p:spPr>
            <a:xfrm>
              <a:off x="1807028" y="4000500"/>
              <a:ext cx="381000" cy="381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54" name="Rectangle 39">
              <a:extLst>
                <a:ext uri="{FF2B5EF4-FFF2-40B4-BE49-F238E27FC236}">
                  <a16:creationId xmlns="" xmlns:a16="http://schemas.microsoft.com/office/drawing/2014/main" id="{45150CBC-7B99-4F5A-AA7C-1BC0FD4CD0F0}"/>
                </a:ext>
              </a:extLst>
            </p:cNvPr>
            <p:cNvSpPr/>
            <p:nvPr/>
          </p:nvSpPr>
          <p:spPr>
            <a:xfrm>
              <a:off x="2264228" y="4223656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  <p:sp>
          <p:nvSpPr>
            <p:cNvPr id="355" name="Rectangle 40">
              <a:extLst>
                <a:ext uri="{FF2B5EF4-FFF2-40B4-BE49-F238E27FC236}">
                  <a16:creationId xmlns="" xmlns:a16="http://schemas.microsoft.com/office/drawing/2014/main" id="{D3EE507B-91BD-4B6A-A96D-CD1BE8B3263F}"/>
                </a:ext>
              </a:extLst>
            </p:cNvPr>
            <p:cNvSpPr/>
            <p:nvPr/>
          </p:nvSpPr>
          <p:spPr>
            <a:xfrm>
              <a:off x="2264228" y="4005942"/>
              <a:ext cx="1240972" cy="1554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DE4A5717-BA74-46ED-91A3-7081D257EC84}"/>
              </a:ext>
            </a:extLst>
          </p:cNvPr>
          <p:cNvSpPr txBox="1"/>
          <p:nvPr/>
        </p:nvSpPr>
        <p:spPr>
          <a:xfrm>
            <a:off x="5246368" y="3470820"/>
            <a:ext cx="916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chemeClr val="accent4"/>
                </a:solidFill>
              </a:rPr>
              <a:t>해외 학술 </a:t>
            </a:r>
            <a:endParaRPr lang="en-US" altLang="ko-KR" sz="1000" b="1" dirty="0">
              <a:solidFill>
                <a:schemeClr val="accent4"/>
              </a:solidFill>
            </a:endParaRPr>
          </a:p>
          <a:p>
            <a:r>
              <a:rPr lang="en-US" altLang="ko-KR" sz="1000" b="1" dirty="0">
                <a:solidFill>
                  <a:schemeClr val="accent4"/>
                </a:solidFill>
              </a:rPr>
              <a:t>DB / eBooks</a:t>
            </a:r>
            <a:endParaRPr lang="ko-KR" altLang="en-US" sz="1000" b="1" dirty="0">
              <a:solidFill>
                <a:schemeClr val="accent4"/>
              </a:solidFill>
            </a:endParaRPr>
          </a:p>
        </p:txBody>
      </p:sp>
      <p:sp>
        <p:nvSpPr>
          <p:cNvPr id="362" name="TextBox 361">
            <a:extLst>
              <a:ext uri="{FF2B5EF4-FFF2-40B4-BE49-F238E27FC236}">
                <a16:creationId xmlns="" xmlns:a16="http://schemas.microsoft.com/office/drawing/2014/main" id="{7D0AFA3E-AA4A-44AA-9645-FD34D335DD01}"/>
              </a:ext>
            </a:extLst>
          </p:cNvPr>
          <p:cNvSpPr txBox="1"/>
          <p:nvPr/>
        </p:nvSpPr>
        <p:spPr>
          <a:xfrm>
            <a:off x="5552552" y="4425402"/>
            <a:ext cx="778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rgbClr val="5B9BD5"/>
                </a:solidFill>
              </a:rPr>
              <a:t>국내 학술 </a:t>
            </a:r>
            <a:r>
              <a:rPr lang="en-US" altLang="ko-KR" sz="1000" b="1" dirty="0">
                <a:solidFill>
                  <a:srgbClr val="5B9BD5"/>
                </a:solidFill>
              </a:rPr>
              <a:t>DB</a:t>
            </a:r>
            <a:endParaRPr lang="ko-KR" altLang="en-US" sz="1000" b="1" dirty="0">
              <a:solidFill>
                <a:srgbClr val="5B9BD5"/>
              </a:solidFill>
            </a:endParaRPr>
          </a:p>
        </p:txBody>
      </p:sp>
      <p:sp>
        <p:nvSpPr>
          <p:cNvPr id="363" name="TextBox 362">
            <a:extLst>
              <a:ext uri="{FF2B5EF4-FFF2-40B4-BE49-F238E27FC236}">
                <a16:creationId xmlns="" xmlns:a16="http://schemas.microsoft.com/office/drawing/2014/main" id="{AD20BE47-9944-4359-A952-65EEBD7FFF0C}"/>
              </a:ext>
            </a:extLst>
          </p:cNvPr>
          <p:cNvSpPr txBox="1"/>
          <p:nvPr/>
        </p:nvSpPr>
        <p:spPr>
          <a:xfrm>
            <a:off x="5256529" y="5349453"/>
            <a:ext cx="778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rgbClr val="ED7D31"/>
                </a:solidFill>
              </a:rPr>
              <a:t>국내 </a:t>
            </a:r>
            <a:r>
              <a:rPr lang="en-US" altLang="ko-KR" sz="1000" b="1" dirty="0">
                <a:solidFill>
                  <a:srgbClr val="ED7D31"/>
                </a:solidFill>
              </a:rPr>
              <a:t>/ </a:t>
            </a:r>
            <a:r>
              <a:rPr lang="ko-KR" altLang="en-US" sz="1000" b="1" dirty="0">
                <a:solidFill>
                  <a:srgbClr val="ED7D31"/>
                </a:solidFill>
              </a:rPr>
              <a:t>외 학술 저널</a:t>
            </a:r>
          </a:p>
        </p:txBody>
      </p:sp>
      <p:sp>
        <p:nvSpPr>
          <p:cNvPr id="364" name="TextBox 363">
            <a:extLst>
              <a:ext uri="{FF2B5EF4-FFF2-40B4-BE49-F238E27FC236}">
                <a16:creationId xmlns="" xmlns:a16="http://schemas.microsoft.com/office/drawing/2014/main" id="{1A47A0A6-D902-45A0-A791-E780B02CF636}"/>
              </a:ext>
            </a:extLst>
          </p:cNvPr>
          <p:cNvSpPr txBox="1"/>
          <p:nvPr/>
        </p:nvSpPr>
        <p:spPr>
          <a:xfrm>
            <a:off x="1182263" y="5339293"/>
            <a:ext cx="778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rgbClr val="BF9000"/>
                </a:solidFill>
              </a:rPr>
              <a:t>주요 색인 </a:t>
            </a:r>
            <a:r>
              <a:rPr lang="en-US" altLang="ko-KR" sz="1000" b="1" dirty="0">
                <a:solidFill>
                  <a:srgbClr val="BF9000"/>
                </a:solidFill>
              </a:rPr>
              <a:t>DB</a:t>
            </a:r>
            <a:endParaRPr lang="ko-KR" altLang="en-US" sz="1000" b="1" dirty="0">
              <a:solidFill>
                <a:srgbClr val="BF9000"/>
              </a:solidFill>
            </a:endParaRPr>
          </a:p>
        </p:txBody>
      </p:sp>
      <p:sp>
        <p:nvSpPr>
          <p:cNvPr id="365" name="TextBox 364">
            <a:extLst>
              <a:ext uri="{FF2B5EF4-FFF2-40B4-BE49-F238E27FC236}">
                <a16:creationId xmlns="" xmlns:a16="http://schemas.microsoft.com/office/drawing/2014/main" id="{BACC285B-87A2-4A82-9A00-2DDDE5741665}"/>
              </a:ext>
            </a:extLst>
          </p:cNvPr>
          <p:cNvSpPr txBox="1"/>
          <p:nvPr/>
        </p:nvSpPr>
        <p:spPr>
          <a:xfrm>
            <a:off x="848704" y="4389776"/>
            <a:ext cx="778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>
                <a:solidFill>
                  <a:srgbClr val="70AD47"/>
                </a:solidFill>
              </a:rPr>
              <a:t>Open Access</a:t>
            </a:r>
            <a:endParaRPr lang="ko-KR" altLang="en-US" sz="1000" b="1" dirty="0">
              <a:solidFill>
                <a:srgbClr val="70AD47"/>
              </a:solidFill>
            </a:endParaRPr>
          </a:p>
        </p:txBody>
      </p:sp>
      <p:sp>
        <p:nvSpPr>
          <p:cNvPr id="366" name="TextBox 365">
            <a:extLst>
              <a:ext uri="{FF2B5EF4-FFF2-40B4-BE49-F238E27FC236}">
                <a16:creationId xmlns="" xmlns:a16="http://schemas.microsoft.com/office/drawing/2014/main" id="{E77FD693-DDBB-4265-AD95-D4C21DB5AB45}"/>
              </a:ext>
            </a:extLst>
          </p:cNvPr>
          <p:cNvSpPr txBox="1"/>
          <p:nvPr/>
        </p:nvSpPr>
        <p:spPr>
          <a:xfrm>
            <a:off x="1222337" y="3491140"/>
            <a:ext cx="778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rgbClr val="4472C4"/>
                </a:solidFill>
              </a:rPr>
              <a:t>국내 </a:t>
            </a:r>
            <a:r>
              <a:rPr lang="en-US" altLang="ko-KR" sz="1000" b="1" dirty="0">
                <a:solidFill>
                  <a:srgbClr val="4472C4"/>
                </a:solidFill>
              </a:rPr>
              <a:t>/ </a:t>
            </a:r>
            <a:r>
              <a:rPr lang="ko-KR" altLang="en-US" sz="1000" b="1" dirty="0">
                <a:solidFill>
                  <a:srgbClr val="4472C4"/>
                </a:solidFill>
              </a:rPr>
              <a:t>외 </a:t>
            </a:r>
            <a:endParaRPr lang="en-US" altLang="ko-KR" sz="1000" b="1" dirty="0">
              <a:solidFill>
                <a:srgbClr val="4472C4"/>
              </a:solidFill>
            </a:endParaRPr>
          </a:p>
          <a:p>
            <a:r>
              <a:rPr lang="ko-KR" altLang="en-US" sz="1000" b="1" dirty="0">
                <a:solidFill>
                  <a:srgbClr val="4472C4"/>
                </a:solidFill>
              </a:rPr>
              <a:t>학위논문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="" xmlns:a16="http://schemas.microsoft.com/office/drawing/2014/main" id="{6AF98398-E5F6-47FA-8116-3AFEEBCA4579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424" y="4557299"/>
            <a:ext cx="432324" cy="164937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="" xmlns:a16="http://schemas.microsoft.com/office/drawing/2014/main" id="{7AAAC976-1374-4C74-B3BF-575154712EAE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" y="3961712"/>
            <a:ext cx="524421" cy="145891"/>
          </a:xfrm>
          <a:prstGeom prst="rect">
            <a:avLst/>
          </a:prstGeom>
        </p:spPr>
      </p:pic>
      <p:pic>
        <p:nvPicPr>
          <p:cNvPr id="1028" name="Picture 4" descr="통합검색">
            <a:extLst>
              <a:ext uri="{FF2B5EF4-FFF2-40B4-BE49-F238E27FC236}">
                <a16:creationId xmlns="" xmlns:a16="http://schemas.microsoft.com/office/drawing/2014/main" id="{9F7EBDB5-6639-46AB-AB50-5D958DDEF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52" y="3981951"/>
            <a:ext cx="565108" cy="11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그림 36">
            <a:extLst>
              <a:ext uri="{FF2B5EF4-FFF2-40B4-BE49-F238E27FC236}">
                <a16:creationId xmlns="" xmlns:a16="http://schemas.microsoft.com/office/drawing/2014/main" id="{C12EA2A3-A156-43FD-BFB5-CC8861A9DDD5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66" y="5140408"/>
            <a:ext cx="432635" cy="154071"/>
          </a:xfrm>
          <a:prstGeom prst="rect">
            <a:avLst/>
          </a:prstGeom>
        </p:spPr>
      </p:pic>
      <p:pic>
        <p:nvPicPr>
          <p:cNvPr id="77" name="그림 76">
            <a:extLst>
              <a:ext uri="{FF2B5EF4-FFF2-40B4-BE49-F238E27FC236}">
                <a16:creationId xmlns="" xmlns:a16="http://schemas.microsoft.com/office/drawing/2014/main" id="{DB25B467-79B9-4275-93CA-8028E336B091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1" t="26971" r="14448" b="33270"/>
          <a:stretch/>
        </p:blipFill>
        <p:spPr>
          <a:xfrm>
            <a:off x="1392922" y="5165585"/>
            <a:ext cx="838371" cy="120225"/>
          </a:xfrm>
          <a:prstGeom prst="rect">
            <a:avLst/>
          </a:prstGeom>
        </p:spPr>
      </p:pic>
      <p:pic>
        <p:nvPicPr>
          <p:cNvPr id="79" name="그림 78">
            <a:extLst>
              <a:ext uri="{FF2B5EF4-FFF2-40B4-BE49-F238E27FC236}">
                <a16:creationId xmlns="" xmlns:a16="http://schemas.microsoft.com/office/drawing/2014/main" id="{07B581C9-92B5-47BC-992F-581509BA4B46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191" y="4491632"/>
            <a:ext cx="467013" cy="129222"/>
          </a:xfrm>
          <a:prstGeom prst="rect">
            <a:avLst/>
          </a:prstGeom>
        </p:spPr>
      </p:pic>
      <p:pic>
        <p:nvPicPr>
          <p:cNvPr id="86" name="그림 85">
            <a:extLst>
              <a:ext uri="{FF2B5EF4-FFF2-40B4-BE49-F238E27FC236}">
                <a16:creationId xmlns="" xmlns:a16="http://schemas.microsoft.com/office/drawing/2014/main" id="{1C20CC82-FDEE-4418-80C5-FB17445AEEBF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0" t="22518" r="36515" b="20442"/>
          <a:stretch/>
        </p:blipFill>
        <p:spPr>
          <a:xfrm>
            <a:off x="4675378" y="4660417"/>
            <a:ext cx="441561" cy="129828"/>
          </a:xfrm>
          <a:prstGeom prst="rect">
            <a:avLst/>
          </a:prstGeom>
        </p:spPr>
      </p:pic>
      <p:pic>
        <p:nvPicPr>
          <p:cNvPr id="88" name="그림 87">
            <a:extLst>
              <a:ext uri="{FF2B5EF4-FFF2-40B4-BE49-F238E27FC236}">
                <a16:creationId xmlns="" xmlns:a16="http://schemas.microsoft.com/office/drawing/2014/main" id="{1DA31ED5-7B39-49DB-90D9-C6A455F21C45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360" y="3987202"/>
            <a:ext cx="171153" cy="216736"/>
          </a:xfrm>
          <a:prstGeom prst="rect">
            <a:avLst/>
          </a:prstGeom>
        </p:spPr>
      </p:pic>
      <p:pic>
        <p:nvPicPr>
          <p:cNvPr id="90" name="그림 89">
            <a:extLst>
              <a:ext uri="{FF2B5EF4-FFF2-40B4-BE49-F238E27FC236}">
                <a16:creationId xmlns="" xmlns:a16="http://schemas.microsoft.com/office/drawing/2014/main" id="{04AA0670-6C78-4E1E-9599-CF26B6B38BAB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" t="27859" r="-62" b="27636"/>
          <a:stretch/>
        </p:blipFill>
        <p:spPr>
          <a:xfrm>
            <a:off x="5518682" y="5131102"/>
            <a:ext cx="353807" cy="157463"/>
          </a:xfrm>
          <a:prstGeom prst="rect">
            <a:avLst/>
          </a:prstGeom>
        </p:spPr>
      </p:pic>
      <p:pic>
        <p:nvPicPr>
          <p:cNvPr id="110" name="그림 109">
            <a:extLst>
              <a:ext uri="{FF2B5EF4-FFF2-40B4-BE49-F238E27FC236}">
                <a16:creationId xmlns="" xmlns:a16="http://schemas.microsoft.com/office/drawing/2014/main" id="{2844EA77-25BC-4BB8-9FA3-1CC423C6D80F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926" y="5169055"/>
            <a:ext cx="591815" cy="96775"/>
          </a:xfrm>
          <a:prstGeom prst="rect">
            <a:avLst/>
          </a:prstGeom>
        </p:spPr>
      </p:pic>
      <p:pic>
        <p:nvPicPr>
          <p:cNvPr id="113" name="그림 112">
            <a:extLst>
              <a:ext uri="{FF2B5EF4-FFF2-40B4-BE49-F238E27FC236}">
                <a16:creationId xmlns="" xmlns:a16="http://schemas.microsoft.com/office/drawing/2014/main" id="{D1170690-F1B7-4D11-8496-CBE319425933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176" y="5134638"/>
            <a:ext cx="371924" cy="131192"/>
          </a:xfrm>
          <a:prstGeom prst="rect">
            <a:avLst/>
          </a:prstGeom>
        </p:spPr>
      </p:pic>
      <p:pic>
        <p:nvPicPr>
          <p:cNvPr id="1033" name="그림 1032">
            <a:extLst>
              <a:ext uri="{FF2B5EF4-FFF2-40B4-BE49-F238E27FC236}">
                <a16:creationId xmlns="" xmlns:a16="http://schemas.microsoft.com/office/drawing/2014/main" id="{61E4F5E9-E3CA-4FDA-A4D5-417DD583EA1E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245" y="4119368"/>
            <a:ext cx="702402" cy="79350"/>
          </a:xfrm>
          <a:prstGeom prst="rect">
            <a:avLst/>
          </a:prstGeom>
        </p:spPr>
      </p:pic>
      <p:pic>
        <p:nvPicPr>
          <p:cNvPr id="1035" name="그림 1034">
            <a:extLst>
              <a:ext uri="{FF2B5EF4-FFF2-40B4-BE49-F238E27FC236}">
                <a16:creationId xmlns="" xmlns:a16="http://schemas.microsoft.com/office/drawing/2014/main" id="{1FFC7405-D445-4612-B0FD-18922138881A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888" y="3912817"/>
            <a:ext cx="688715" cy="193561"/>
          </a:xfrm>
          <a:prstGeom prst="rect">
            <a:avLst/>
          </a:prstGeom>
        </p:spPr>
      </p:pic>
      <p:cxnSp>
        <p:nvCxnSpPr>
          <p:cNvPr id="1039" name="직선 연결선 1038">
            <a:extLst>
              <a:ext uri="{FF2B5EF4-FFF2-40B4-BE49-F238E27FC236}">
                <a16:creationId xmlns="" xmlns:a16="http://schemas.microsoft.com/office/drawing/2014/main" id="{F474E9AC-7EC7-436B-9973-D7E629BE5CE6}"/>
              </a:ext>
            </a:extLst>
          </p:cNvPr>
          <p:cNvCxnSpPr/>
          <p:nvPr/>
        </p:nvCxnSpPr>
        <p:spPr>
          <a:xfrm>
            <a:off x="100666" y="7247688"/>
            <a:ext cx="6644640" cy="0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7" name="그림 366">
            <a:extLst>
              <a:ext uri="{FF2B5EF4-FFF2-40B4-BE49-F238E27FC236}">
                <a16:creationId xmlns="" xmlns:a16="http://schemas.microsoft.com/office/drawing/2014/main" id="{0C587329-B3AE-42C8-BCCB-C45F4C576987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97" y="8325387"/>
            <a:ext cx="303200" cy="383951"/>
          </a:xfrm>
          <a:prstGeom prst="rect">
            <a:avLst/>
          </a:prstGeom>
        </p:spPr>
      </p:pic>
      <p:pic>
        <p:nvPicPr>
          <p:cNvPr id="1041" name="그림 1040">
            <a:extLst>
              <a:ext uri="{FF2B5EF4-FFF2-40B4-BE49-F238E27FC236}">
                <a16:creationId xmlns="" xmlns:a16="http://schemas.microsoft.com/office/drawing/2014/main" id="{81A5406B-2EF9-47E8-860D-A98F9511B065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338" y="7981160"/>
            <a:ext cx="1015002" cy="193899"/>
          </a:xfrm>
          <a:prstGeom prst="rect">
            <a:avLst/>
          </a:prstGeom>
        </p:spPr>
      </p:pic>
      <p:sp>
        <p:nvSpPr>
          <p:cNvPr id="369" name="직사각형 368">
            <a:extLst>
              <a:ext uri="{FF2B5EF4-FFF2-40B4-BE49-F238E27FC236}">
                <a16:creationId xmlns="" xmlns:a16="http://schemas.microsoft.com/office/drawing/2014/main" id="{B7B7F3A5-579D-475A-9153-0D6FD24A02B2}"/>
              </a:ext>
            </a:extLst>
          </p:cNvPr>
          <p:cNvSpPr/>
          <p:nvPr/>
        </p:nvSpPr>
        <p:spPr>
          <a:xfrm>
            <a:off x="2825438" y="7449999"/>
            <a:ext cx="396800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주요 해외 학술 출판물의 색인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/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초록 제공 및 원문 링크 제공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 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70" name="직사각형 369">
            <a:extLst>
              <a:ext uri="{FF2B5EF4-FFF2-40B4-BE49-F238E27FC236}">
                <a16:creationId xmlns="" xmlns:a16="http://schemas.microsoft.com/office/drawing/2014/main" id="{A77DC004-CA90-4A76-BFC9-3F74E74563A8}"/>
              </a:ext>
            </a:extLst>
          </p:cNvPr>
          <p:cNvSpPr/>
          <p:nvPr/>
        </p:nvSpPr>
        <p:spPr>
          <a:xfrm>
            <a:off x="1872602" y="8981837"/>
            <a:ext cx="490773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주요 국내 학술 출판물의 색인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/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초록 제공 및 원문 링크 제공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(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계속 추가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) 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595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5" name="표 3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496580"/>
              </p:ext>
            </p:extLst>
          </p:nvPr>
        </p:nvGraphicFramePr>
        <p:xfrm>
          <a:off x="3497272" y="1218945"/>
          <a:ext cx="3318315" cy="4718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788">
                  <a:extLst>
                    <a:ext uri="{9D8B030D-6E8A-4147-A177-3AD203B41FA5}">
                      <a16:colId xmlns="" xmlns:a16="http://schemas.microsoft.com/office/drawing/2014/main" val="1264732606"/>
                    </a:ext>
                  </a:extLst>
                </a:gridCol>
                <a:gridCol w="2162527">
                  <a:extLst>
                    <a:ext uri="{9D8B030D-6E8A-4147-A177-3AD203B41FA5}">
                      <a16:colId xmlns="" xmlns:a16="http://schemas.microsoft.com/office/drawing/2014/main" val="3395282873"/>
                    </a:ext>
                  </a:extLst>
                </a:gridCol>
              </a:tblGrid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1,600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여종의 일본 저널에 대한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원문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일부 유료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44366740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600</a:t>
                      </a:r>
                      <a:r>
                        <a:rPr lang="ko-KR" altLang="en-US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만</a:t>
                      </a:r>
                      <a:r>
                        <a:rPr lang="en-US" altLang="ko-KR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 </a:t>
                      </a:r>
                      <a:r>
                        <a:rPr lang="ko-KR" altLang="en-US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여 만권의 단행본</a:t>
                      </a:r>
                      <a:r>
                        <a:rPr lang="en-US" altLang="ko-KR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, 30</a:t>
                      </a:r>
                      <a:r>
                        <a:rPr lang="ko-KR" altLang="en-US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만</a:t>
                      </a:r>
                      <a:r>
                        <a:rPr lang="en-US" altLang="ko-KR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 </a:t>
                      </a:r>
                      <a:r>
                        <a:rPr lang="ko-KR" altLang="en-US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여 종의 연속 간행물 등 디지털 자원의 아카이브</a:t>
                      </a:r>
                      <a:r>
                        <a:rPr lang="ko-KR" altLang="en-US" sz="8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 제공</a:t>
                      </a:r>
                      <a:endParaRPr lang="ko-KR" altLang="en-US" sz="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libri" panose="020F0502020204030204" pitchFamily="34" charset="0"/>
                        <a:cs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0911783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독일의 사회과학분야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출판물 정보 제공</a:t>
                      </a:r>
                      <a:endParaRPr lang="en-US" altLang="ko-KR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37337130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Elsevier </a:t>
                      </a:r>
                      <a:r>
                        <a:rPr lang="ko-KR" altLang="en-US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제공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인용색인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DB </a:t>
                      </a:r>
                      <a:r>
                        <a:rPr lang="en-US" altLang="ko-KR" sz="8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8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구독 기관에 한하여</a:t>
                      </a:r>
                      <a:r>
                        <a:rPr lang="en-US" altLang="ko-KR" sz="800" b="1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800" b="1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제공</a:t>
                      </a:r>
                      <a:r>
                        <a:rPr lang="en-US" altLang="ko-KR" sz="800" b="1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)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</a:t>
                      </a:r>
                      <a:endParaRPr lang="ko-KR" altLang="en-US" sz="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libri" panose="020F0502020204030204" pitchFamily="34" charset="0"/>
                        <a:cs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14233100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Thomson Reuters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사의 인용색인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DB </a:t>
                      </a:r>
                      <a:r>
                        <a:rPr lang="en-US" altLang="ko-KR" sz="8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8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구독 기관에 한하여</a:t>
                      </a:r>
                      <a:r>
                        <a:rPr lang="en-US" altLang="ko-KR" sz="800" b="1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800" b="1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제공</a:t>
                      </a:r>
                      <a:r>
                        <a:rPr lang="en-US" altLang="ko-KR" sz="800" b="1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)</a:t>
                      </a:r>
                      <a:endParaRPr lang="ko-KR" altLang="en-US" sz="8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894187559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국내 유수</a:t>
                      </a:r>
                      <a:r>
                        <a:rPr lang="ko-KR" altLang="en-US" sz="800" b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대학들의 학위논문 자료 </a:t>
                      </a:r>
                      <a:r>
                        <a:rPr lang="en-US" altLang="ko-KR" sz="8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(EDS </a:t>
                      </a:r>
                      <a:r>
                        <a:rPr lang="ko-KR" altLang="en-US" sz="8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구독 고객에 한함</a:t>
                      </a:r>
                      <a:r>
                        <a:rPr lang="en-US" altLang="ko-KR" sz="8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)</a:t>
                      </a:r>
                      <a:endParaRPr lang="ko-KR" altLang="en-US" sz="8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36490456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경제학과 관련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85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개국의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2,000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 저널과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4,000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 조사보고서의 수백만 레코드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</a:t>
                      </a:r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91350204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연구재단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(National Research Foundation of Korea)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제공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연구 결과물과 </a:t>
                      </a:r>
                      <a:r>
                        <a:rPr lang="ko-KR" altLang="en-US" sz="800" b="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원자료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제공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</a:t>
                      </a:r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42271037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RISS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서비스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: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해외 박사학위논문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(DDOD) 17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만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7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백 편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 (PDU </a:t>
                      </a:r>
                      <a:r>
                        <a:rPr lang="ko-KR" altLang="en-US" sz="800" b="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미구독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기관의 원문 다운로드는 오후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4</a:t>
                      </a:r>
                      <a:r>
                        <a:rPr lang="ko-KR" altLang="en-US" sz="800" b="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시부터가능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)</a:t>
                      </a:r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72968367"/>
                  </a:ext>
                </a:extLst>
              </a:tr>
            </a:tbl>
          </a:graphicData>
        </a:graphic>
      </p:graphicFrame>
      <p:graphicFrame>
        <p:nvGraphicFramePr>
          <p:cNvPr id="307" name="표 30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644678"/>
              </p:ext>
            </p:extLst>
          </p:nvPr>
        </p:nvGraphicFramePr>
        <p:xfrm>
          <a:off x="116135" y="1218945"/>
          <a:ext cx="3318315" cy="4718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788">
                  <a:extLst>
                    <a:ext uri="{9D8B030D-6E8A-4147-A177-3AD203B41FA5}">
                      <a16:colId xmlns="" xmlns:a16="http://schemas.microsoft.com/office/drawing/2014/main" val="1264732606"/>
                    </a:ext>
                  </a:extLst>
                </a:gridCol>
                <a:gridCol w="2162527">
                  <a:extLst>
                    <a:ext uri="{9D8B030D-6E8A-4147-A177-3AD203B41FA5}">
                      <a16:colId xmlns="" xmlns:a16="http://schemas.microsoft.com/office/drawing/2014/main" val="3395282873"/>
                    </a:ext>
                  </a:extLst>
                </a:gridCol>
              </a:tblGrid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과학분야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700,000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 편 이상 </a:t>
                      </a:r>
                    </a:p>
                    <a:p>
                      <a:pPr latinLnBrk="1"/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preprint, working paper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44366740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altLang="ko-KR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University of California OA Repository, 70,000</a:t>
                      </a:r>
                      <a:r>
                        <a:rPr lang="ko-KR" altLang="en-US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여 종 이상의 </a:t>
                      </a:r>
                      <a:r>
                        <a:rPr lang="en-US" altLang="ko-KR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Book, Journal, Working Paper</a:t>
                      </a:r>
                      <a:endParaRPr lang="ko-KR" altLang="en-US" sz="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libri" panose="020F0502020204030204" pitchFamily="34" charset="0"/>
                        <a:cs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0911783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하버드대학 연구원</a:t>
                      </a:r>
                      <a:r>
                        <a:rPr lang="en-US" altLang="ko-KR" sz="800" b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800" b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및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교수진의 연구물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37337130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300,000편 이상의 영국 학위논문 일부</a:t>
                      </a:r>
                      <a:r>
                        <a:rPr lang="en-US" altLang="ko-KR" sz="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굴림" panose="020B0600000101010101" pitchFamily="50" charset="-127"/>
                        </a:rPr>
                        <a:t> OA</a:t>
                      </a:r>
                      <a:endParaRPr lang="ko-KR" altLang="en-US" sz="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libri" panose="020F0502020204030204" pitchFamily="34" charset="0"/>
                        <a:cs typeface="굴림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14233100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전세계에서 가장 큰 저널단위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Open Access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관리 서비스로 기사단위 색인 및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원문 제공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</a:t>
                      </a:r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894187559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전세계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1,100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여기관의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25,000,000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문헌에 대한 통합 데이터베이스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36490456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인문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,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사회과학분야의 학술서적에 대한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Open Access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제공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(1,400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여권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)</a:t>
                      </a:r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74571469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STM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분야의 전자저널 색인 제공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</a:t>
                      </a:r>
                      <a:r>
                        <a:rPr lang="en-US" altLang="ko-KR" sz="800" b="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BioOne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I -100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 종 </a:t>
                      </a:r>
                      <a:r>
                        <a:rPr lang="en-US" altLang="ko-KR" sz="800" b="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BioOne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II -70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여 종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), Open Access Collection – 13 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종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)</a:t>
                      </a:r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02469292"/>
                  </a:ext>
                </a:extLst>
              </a:tr>
              <a:tr h="524319">
                <a:tc>
                  <a:txBody>
                    <a:bodyPr/>
                    <a:lstStyle/>
                    <a:p>
                      <a:pPr latinLnBrk="1"/>
                      <a:endParaRPr lang="ko-KR" altLang="en-US" sz="800" b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SciELO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(Scientific Electronic Library Online)</a:t>
                      </a:r>
                      <a:r>
                        <a:rPr lang="ko-KR" altLang="en-US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는 브라질 및 라틴 아메리카 지역의 다양한 저널 등에 대한 원문 제공 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OA</a:t>
                      </a:r>
                      <a:endParaRPr lang="ko-KR" altLang="en-US" sz="8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54600697"/>
                  </a:ext>
                </a:extLst>
              </a:tr>
            </a:tbl>
          </a:graphicData>
        </a:graphic>
      </p:graphicFrame>
      <p:pic>
        <p:nvPicPr>
          <p:cNvPr id="7" name="Picture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8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10" name="타원 9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pic>
        <p:nvPicPr>
          <p:cNvPr id="221" name="그림 22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70"/>
          <a:stretch/>
        </p:blipFill>
        <p:spPr>
          <a:xfrm>
            <a:off x="3680342" y="4000712"/>
            <a:ext cx="810520" cy="201036"/>
          </a:xfrm>
          <a:prstGeom prst="rect">
            <a:avLst/>
          </a:prstGeom>
        </p:spPr>
      </p:pic>
      <p:grpSp>
        <p:nvGrpSpPr>
          <p:cNvPr id="225" name="그룹 224"/>
          <p:cNvGrpSpPr/>
          <p:nvPr/>
        </p:nvGrpSpPr>
        <p:grpSpPr>
          <a:xfrm>
            <a:off x="3497272" y="3477721"/>
            <a:ext cx="1105720" cy="253345"/>
            <a:chOff x="-1432358" y="4521362"/>
            <a:chExt cx="1362704" cy="307411"/>
          </a:xfrm>
        </p:grpSpPr>
        <p:pic>
          <p:nvPicPr>
            <p:cNvPr id="217" name="그림 21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0482" r="67392"/>
            <a:stretch/>
          </p:blipFill>
          <p:spPr>
            <a:xfrm>
              <a:off x="-1432358" y="4544518"/>
              <a:ext cx="335759" cy="284255"/>
            </a:xfrm>
            <a:prstGeom prst="rect">
              <a:avLst/>
            </a:prstGeom>
          </p:spPr>
        </p:pic>
        <p:pic>
          <p:nvPicPr>
            <p:cNvPr id="224" name="그림 22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146"/>
            <a:stretch/>
          </p:blipFill>
          <p:spPr>
            <a:xfrm>
              <a:off x="-1089365" y="4521362"/>
              <a:ext cx="1019711" cy="223592"/>
            </a:xfrm>
            <a:prstGeom prst="rect">
              <a:avLst/>
            </a:prstGeom>
          </p:spPr>
        </p:pic>
      </p:grpSp>
      <p:pic>
        <p:nvPicPr>
          <p:cNvPr id="269" name="그림 26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57" y="1312011"/>
            <a:ext cx="597488" cy="280255"/>
          </a:xfrm>
          <a:prstGeom prst="rect">
            <a:avLst/>
          </a:prstGeom>
        </p:spPr>
      </p:pic>
      <p:sp>
        <p:nvSpPr>
          <p:cNvPr id="284" name="Freeform: Shape 15"/>
          <p:cNvSpPr/>
          <p:nvPr/>
        </p:nvSpPr>
        <p:spPr>
          <a:xfrm>
            <a:off x="140173" y="495232"/>
            <a:ext cx="2980271" cy="381662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25" kern="0" dirty="0">
                <a:solidFill>
                  <a:prstClr val="white"/>
                </a:solidFill>
                <a:latin typeface="Arial"/>
              </a:rPr>
              <a:t>주요 </a:t>
            </a:r>
            <a:r>
              <a:rPr lang="en-US" altLang="ko-KR" sz="1125" kern="0" dirty="0">
                <a:solidFill>
                  <a:prstClr val="white"/>
                </a:solidFill>
                <a:latin typeface="Arial"/>
              </a:rPr>
              <a:t>OA </a:t>
            </a:r>
            <a:r>
              <a:rPr lang="ko-KR" altLang="en-US" sz="1125" kern="0" dirty="0">
                <a:solidFill>
                  <a:prstClr val="white"/>
                </a:solidFill>
                <a:latin typeface="Arial"/>
              </a:rPr>
              <a:t>및 인용색인 </a:t>
            </a:r>
            <a:r>
              <a:rPr lang="en-US" altLang="ko-KR" sz="1125" kern="0" dirty="0">
                <a:solidFill>
                  <a:prstClr val="white"/>
                </a:solidFill>
                <a:latin typeface="Arial"/>
              </a:rPr>
              <a:t>DB, </a:t>
            </a:r>
            <a:r>
              <a:rPr lang="ko-KR" altLang="en-US" sz="1125" kern="0" dirty="0">
                <a:solidFill>
                  <a:prstClr val="white"/>
                </a:solidFill>
                <a:latin typeface="Arial"/>
              </a:rPr>
              <a:t>학위 논문 </a:t>
            </a:r>
            <a:r>
              <a:rPr lang="en-US" altLang="ko-KR" sz="1125" kern="0" dirty="0">
                <a:solidFill>
                  <a:prstClr val="white"/>
                </a:solidFill>
                <a:latin typeface="Arial"/>
              </a:rPr>
              <a:t>DB</a:t>
            </a:r>
          </a:p>
        </p:txBody>
      </p:sp>
      <p:pic>
        <p:nvPicPr>
          <p:cNvPr id="288" name="그림 28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97" y="3442386"/>
            <a:ext cx="828627" cy="252731"/>
          </a:xfrm>
          <a:prstGeom prst="rect">
            <a:avLst/>
          </a:prstGeom>
        </p:spPr>
      </p:pic>
      <p:pic>
        <p:nvPicPr>
          <p:cNvPr id="290" name="그림 28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5" r="57414" b="-3401"/>
          <a:stretch/>
        </p:blipFill>
        <p:spPr>
          <a:xfrm>
            <a:off x="221249" y="2385449"/>
            <a:ext cx="1042898" cy="242972"/>
          </a:xfrm>
          <a:prstGeom prst="rect">
            <a:avLst/>
          </a:prstGeom>
        </p:spPr>
      </p:pic>
      <p:pic>
        <p:nvPicPr>
          <p:cNvPr id="294" name="그림 29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921" y="2975337"/>
            <a:ext cx="733941" cy="210773"/>
          </a:xfrm>
          <a:prstGeom prst="rect">
            <a:avLst/>
          </a:prstGeom>
        </p:spPr>
      </p:pic>
      <p:pic>
        <p:nvPicPr>
          <p:cNvPr id="296" name="그림 29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14"/>
          <a:stretch/>
        </p:blipFill>
        <p:spPr>
          <a:xfrm>
            <a:off x="263205" y="1812097"/>
            <a:ext cx="817393" cy="335382"/>
          </a:xfrm>
          <a:prstGeom prst="rect">
            <a:avLst/>
          </a:prstGeom>
        </p:spPr>
      </p:pic>
      <p:pic>
        <p:nvPicPr>
          <p:cNvPr id="304" name="그림 30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93" r="26962" b="17644"/>
          <a:stretch/>
        </p:blipFill>
        <p:spPr>
          <a:xfrm>
            <a:off x="274867" y="2941697"/>
            <a:ext cx="126327" cy="227432"/>
          </a:xfrm>
          <a:prstGeom prst="rect">
            <a:avLst/>
          </a:prstGeom>
        </p:spPr>
      </p:pic>
      <p:pic>
        <p:nvPicPr>
          <p:cNvPr id="302" name="그림 30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99" y="2943170"/>
            <a:ext cx="595779" cy="221114"/>
          </a:xfrm>
          <a:prstGeom prst="rect">
            <a:avLst/>
          </a:prstGeom>
        </p:spPr>
      </p:pic>
      <p:pic>
        <p:nvPicPr>
          <p:cNvPr id="309" name="그림 30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537" y="1250983"/>
            <a:ext cx="661140" cy="283346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12E1A9CA-9450-4981-BD8E-85DE00AD0B20}"/>
              </a:ext>
            </a:extLst>
          </p:cNvPr>
          <p:cNvGrpSpPr/>
          <p:nvPr/>
        </p:nvGrpSpPr>
        <p:grpSpPr>
          <a:xfrm>
            <a:off x="323268" y="3994662"/>
            <a:ext cx="902815" cy="276999"/>
            <a:chOff x="295674" y="3924871"/>
            <a:chExt cx="902815" cy="276999"/>
          </a:xfrm>
        </p:grpSpPr>
        <p:pic>
          <p:nvPicPr>
            <p:cNvPr id="313" name="그림 312"/>
            <p:cNvPicPr>
              <a:picLocks noChangeAspect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091"/>
            <a:stretch/>
          </p:blipFill>
          <p:spPr>
            <a:xfrm>
              <a:off x="295674" y="3945034"/>
              <a:ext cx="234114" cy="218685"/>
            </a:xfrm>
            <a:prstGeom prst="rect">
              <a:avLst/>
            </a:prstGeom>
          </p:spPr>
        </p:pic>
        <p:sp>
          <p:nvSpPr>
            <p:cNvPr id="314" name="TextBox 313"/>
            <p:cNvSpPr txBox="1"/>
            <p:nvPr/>
          </p:nvSpPr>
          <p:spPr>
            <a:xfrm>
              <a:off x="449824" y="3924871"/>
              <a:ext cx="74866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OAIster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317" name="그림 3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447" y="1813544"/>
            <a:ext cx="652438" cy="283669"/>
          </a:xfrm>
          <a:prstGeom prst="rect">
            <a:avLst/>
          </a:prstGeom>
        </p:spPr>
      </p:pic>
      <p:pic>
        <p:nvPicPr>
          <p:cNvPr id="323" name="그림 322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514"/>
          <a:stretch/>
        </p:blipFill>
        <p:spPr>
          <a:xfrm>
            <a:off x="3746408" y="2348636"/>
            <a:ext cx="712515" cy="371501"/>
          </a:xfrm>
          <a:prstGeom prst="rect">
            <a:avLst/>
          </a:prstGeom>
        </p:spPr>
      </p:pic>
      <p:sp>
        <p:nvSpPr>
          <p:cNvPr id="324" name="직사각형 323"/>
          <p:cNvSpPr/>
          <p:nvPr/>
        </p:nvSpPr>
        <p:spPr>
          <a:xfrm>
            <a:off x="3185770" y="606325"/>
            <a:ext cx="36173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A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학술 </a:t>
            </a:r>
            <a:r>
              <a:rPr lang="en-AU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Open Access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컨텐츠 및 학위논문자료</a:t>
            </a:r>
            <a:r>
              <a:rPr lang="ko-KR" altLang="en-A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굴림" panose="020B0600000101010101" pitchFamily="50" charset="-127"/>
              </a:rPr>
              <a:t>계속 증가 중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29" name="그림 228">
            <a:extLst>
              <a:ext uri="{FF2B5EF4-FFF2-40B4-BE49-F238E27FC236}">
                <a16:creationId xmlns="" xmlns:a16="http://schemas.microsoft.com/office/drawing/2014/main" id="{F6ECF3A4-3AC6-4A9D-84BC-C2CD04F23284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90" y="4463263"/>
            <a:ext cx="473945" cy="317268"/>
          </a:xfrm>
          <a:prstGeom prst="rect">
            <a:avLst/>
          </a:prstGeom>
        </p:spPr>
      </p:pic>
      <p:pic>
        <p:nvPicPr>
          <p:cNvPr id="233" name="그림 232">
            <a:extLst>
              <a:ext uri="{FF2B5EF4-FFF2-40B4-BE49-F238E27FC236}">
                <a16:creationId xmlns="" xmlns:a16="http://schemas.microsoft.com/office/drawing/2014/main" id="{5E5AAA94-7A01-481C-A2AE-0BCBE261295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692220" y="5051478"/>
            <a:ext cx="769907" cy="236564"/>
          </a:xfrm>
          <a:prstGeom prst="rect">
            <a:avLst/>
          </a:prstGeom>
        </p:spPr>
      </p:pic>
      <p:pic>
        <p:nvPicPr>
          <p:cNvPr id="235" name="Picture 4" descr="통합검색">
            <a:extLst>
              <a:ext uri="{FF2B5EF4-FFF2-40B4-BE49-F238E27FC236}">
                <a16:creationId xmlns="" xmlns:a16="http://schemas.microsoft.com/office/drawing/2014/main" id="{E272026D-5E03-464A-B3F2-E237773AB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487" y="5611884"/>
            <a:ext cx="827375" cy="174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E054C62C-FBEB-4705-8981-D0B87A7682C0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5" t="-1" r="38524" b="4816"/>
          <a:stretch/>
        </p:blipFill>
        <p:spPr>
          <a:xfrm>
            <a:off x="274867" y="5080076"/>
            <a:ext cx="857591" cy="27735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="" xmlns:a16="http://schemas.microsoft.com/office/drawing/2014/main" id="{BD494832-109A-48D4-BC28-02BB6D8E1893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61" y="5463207"/>
            <a:ext cx="513674" cy="472152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FAB4B751-E2A1-4647-B544-C4250381D3CA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492" y="4537680"/>
            <a:ext cx="838838" cy="192303"/>
          </a:xfrm>
          <a:prstGeom prst="rect">
            <a:avLst/>
          </a:prstGeom>
        </p:spPr>
      </p:pic>
      <p:sp>
        <p:nvSpPr>
          <p:cNvPr id="237" name="Freeform: Shape 15">
            <a:extLst>
              <a:ext uri="{FF2B5EF4-FFF2-40B4-BE49-F238E27FC236}">
                <a16:creationId xmlns="" xmlns:a16="http://schemas.microsoft.com/office/drawing/2014/main" id="{A586FC10-C351-49E4-9D55-4F91552A2925}"/>
              </a:ext>
            </a:extLst>
          </p:cNvPr>
          <p:cNvSpPr/>
          <p:nvPr/>
        </p:nvSpPr>
        <p:spPr>
          <a:xfrm>
            <a:off x="140173" y="6340137"/>
            <a:ext cx="1755683" cy="381662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125" kern="0">
                <a:solidFill>
                  <a:prstClr val="white"/>
                </a:solidFill>
                <a:latin typeface="Arial"/>
              </a:rPr>
              <a:t>통합검색 접속 방법</a:t>
            </a:r>
            <a:endParaRPr lang="en-US" altLang="ko-KR" sz="1125" kern="0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="" xmlns:a16="http://schemas.microsoft.com/office/drawing/2014/main" id="{35F15BCA-B4E4-45A4-B522-F4048BA7E80F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21580" y="6957084"/>
            <a:ext cx="5151120" cy="2766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AECA9896-6EE3-4D73-8E49-698DA2734069}"/>
              </a:ext>
            </a:extLst>
          </p:cNvPr>
          <p:cNvSpPr/>
          <p:nvPr/>
        </p:nvSpPr>
        <p:spPr>
          <a:xfrm>
            <a:off x="98619" y="7531100"/>
            <a:ext cx="3787581" cy="1308100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="" xmlns:a16="http://schemas.microsoft.com/office/drawing/2014/main" id="{1C879F65-3087-443C-B007-704EBEAB55A2}"/>
              </a:ext>
            </a:extLst>
          </p:cNvPr>
          <p:cNvSpPr/>
          <p:nvPr/>
        </p:nvSpPr>
        <p:spPr>
          <a:xfrm>
            <a:off x="2071824" y="6594361"/>
            <a:ext cx="362875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ko-KR" altLang="en-US" sz="1200" b="1" kern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원하는 자료의 유형에 따라 검색 수행</a:t>
            </a:r>
            <a:endParaRPr lang="en-US" altLang="ko-KR" sz="1200" b="1" kern="0">
              <a:solidFill>
                <a:srgbClr val="4675C7"/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cxnSp>
        <p:nvCxnSpPr>
          <p:cNvPr id="41" name="직선 화살표 연결선 40">
            <a:extLst>
              <a:ext uri="{FF2B5EF4-FFF2-40B4-BE49-F238E27FC236}">
                <a16:creationId xmlns="" xmlns:a16="http://schemas.microsoft.com/office/drawing/2014/main" id="{869643FC-CE20-447D-9CBF-C59FC7572707}"/>
              </a:ext>
            </a:extLst>
          </p:cNvPr>
          <p:cNvCxnSpPr>
            <a:cxnSpLocks/>
          </p:cNvCxnSpPr>
          <p:nvPr/>
        </p:nvCxnSpPr>
        <p:spPr>
          <a:xfrm flipH="1">
            <a:off x="920535" y="6875260"/>
            <a:ext cx="1151289" cy="708938"/>
          </a:xfrm>
          <a:prstGeom prst="straightConnector1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1924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직사각형 52"/>
          <p:cNvSpPr/>
          <p:nvPr/>
        </p:nvSpPr>
        <p:spPr>
          <a:xfrm>
            <a:off x="737749" y="9447241"/>
            <a:ext cx="6181409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27000">
              <a:lnSpc>
                <a:spcPts val="1300"/>
              </a:lnSpc>
            </a:pPr>
            <a:r>
              <a:rPr lang="en-AU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“</a:t>
            </a:r>
            <a:r>
              <a:rPr lang="en-US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AI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”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에 관련된 연구를 검색 할 때     </a:t>
            </a:r>
            <a:r>
              <a:rPr lang="ko-KR" altLang="en-US" sz="800" b="1" i="1" kern="0" dirty="0">
                <a:solidFill>
                  <a:schemeClr val="accent4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공학</a:t>
            </a:r>
            <a:r>
              <a:rPr lang="en-US" altLang="ko-KR" sz="800" b="1" i="1" kern="0" dirty="0">
                <a:solidFill>
                  <a:schemeClr val="accent4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b="1" i="1" kern="0" dirty="0">
                <a:solidFill>
                  <a:schemeClr val="accent4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정보기술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을 선택하는것과     </a:t>
            </a:r>
            <a:r>
              <a:rPr lang="ko-KR" altLang="en-US" sz="800" b="1" i="1" kern="0" dirty="0">
                <a:solidFill>
                  <a:schemeClr val="accent6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건강 및 의학</a:t>
            </a:r>
            <a:r>
              <a:rPr lang="en-US" altLang="ko-KR" sz="800" b="1" i="1" kern="0" dirty="0">
                <a:solidFill>
                  <a:schemeClr val="accent6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b="1" i="1" kern="0" dirty="0">
                <a:solidFill>
                  <a:schemeClr val="accent6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생명과학</a:t>
            </a:r>
            <a:r>
              <a:rPr lang="en-US" altLang="ko-KR" sz="800" b="1" i="1" kern="0" dirty="0">
                <a:solidFill>
                  <a:schemeClr val="accent6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b="1" i="1" kern="0" dirty="0">
                <a:solidFill>
                  <a:schemeClr val="accent6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해부학 및 생리학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을 선택하여 </a:t>
            </a:r>
            <a:endParaRPr lang="en-US" altLang="ko-KR" sz="800" b="1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  <a:p>
            <a:pPr indent="127000">
              <a:lnSpc>
                <a:spcPts val="1300"/>
              </a:lnSpc>
            </a:pP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 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색하는 것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은 각각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다른 주제 분야의 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AI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에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대해 검색 결과를 기대할 수 있음</a:t>
            </a:r>
            <a:endParaRPr lang="ko-KR" altLang="en-US" sz="8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b="23077"/>
          <a:stretch/>
        </p:blipFill>
        <p:spPr>
          <a:xfrm>
            <a:off x="80031" y="401086"/>
            <a:ext cx="6699365" cy="7620000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</p:pic>
      <p:sp>
        <p:nvSpPr>
          <p:cNvPr id="38" name="직사각형 37"/>
          <p:cNvSpPr/>
          <p:nvPr/>
        </p:nvSpPr>
        <p:spPr>
          <a:xfrm>
            <a:off x="858520" y="756920"/>
            <a:ext cx="4988560" cy="11039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9" name="직사각형 8"/>
          <p:cNvSpPr/>
          <p:nvPr/>
        </p:nvSpPr>
        <p:spPr>
          <a:xfrm>
            <a:off x="3075262" y="27718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b="1" kern="0" dirty="0">
                <a:solidFill>
                  <a:schemeClr val="bg1"/>
                </a:solidFill>
              </a:rPr>
              <a:t>기본검색 화면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776171" y="3889248"/>
            <a:ext cx="92941" cy="83441"/>
            <a:chOff x="1296705" y="3947104"/>
            <a:chExt cx="63777" cy="63777"/>
          </a:xfrm>
        </p:grpSpPr>
        <p:sp>
          <p:nvSpPr>
            <p:cNvPr id="26" name="직사각형 25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rgbClr val="01A6CA"/>
            </a:solidFill>
            <a:ln>
              <a:solidFill>
                <a:srgbClr val="01A6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L 도형 26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1605561" y="2230737"/>
            <a:ext cx="514858" cy="338554"/>
            <a:chOff x="195852" y="3676904"/>
            <a:chExt cx="366401" cy="238032"/>
          </a:xfrm>
        </p:grpSpPr>
        <p:sp>
          <p:nvSpPr>
            <p:cNvPr id="29" name="타원 28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95852" y="3676904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2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133678" y="8061362"/>
            <a:ext cx="514858" cy="338554"/>
            <a:chOff x="190430" y="3688385"/>
            <a:chExt cx="366401" cy="238032"/>
          </a:xfrm>
        </p:grpSpPr>
        <p:sp>
          <p:nvSpPr>
            <p:cNvPr id="32" name="타원 31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90430" y="3688385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1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447127" y="8084643"/>
            <a:ext cx="6332269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300"/>
              </a:lnSpc>
              <a:spcBef>
                <a:spcPts val="300"/>
              </a:spcBef>
            </a:pPr>
            <a:r>
              <a:rPr lang="en-AU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검색하고자 하는 키워드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등을 </a:t>
            </a:r>
            <a:r>
              <a:rPr lang="en-AU" altLang="ko-KR" sz="10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AND</a:t>
            </a:r>
            <a:r>
              <a:rPr lang="en-AU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/ </a:t>
            </a:r>
            <a:r>
              <a:rPr lang="en-AU" altLang="ko-KR" sz="10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OR</a:t>
            </a:r>
            <a:r>
              <a:rPr lang="en-AU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/ </a:t>
            </a:r>
            <a:r>
              <a:rPr lang="en-AU" altLang="ko-KR" sz="10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NOT</a:t>
            </a:r>
            <a:r>
              <a:rPr lang="en-AU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등의 연산자로 조합하여 검색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600"/>
              </a:lnSpc>
              <a:spcBef>
                <a:spcPts val="300"/>
              </a:spcBef>
            </a:pPr>
            <a:r>
              <a:rPr lang="en-AU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            “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Education</a:t>
            </a:r>
            <a:r>
              <a:rPr lang="en-US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”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AU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AND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“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Mathematics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” </a:t>
            </a:r>
            <a:r>
              <a:rPr lang="en-AU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</a:t>
            </a:r>
            <a:r>
              <a:rPr lang="ko-KR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순서 관계없이 </a:t>
            </a:r>
            <a:r>
              <a:rPr lang="en-AU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“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Education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“ </a:t>
            </a:r>
            <a:r>
              <a:rPr lang="ko-KR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과 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“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Mathematics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” </a:t>
            </a:r>
            <a:r>
              <a:rPr lang="ko-KR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모두 포함된 결과</a:t>
            </a:r>
            <a:endParaRPr lang="ko-KR" altLang="ko-KR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600"/>
              </a:lnSpc>
            </a:pP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            (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China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OR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India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 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AND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AU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“</a:t>
            </a:r>
            <a:r>
              <a:rPr lang="en-US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Human right</a:t>
            </a:r>
            <a:r>
              <a:rPr lang="en-US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”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AU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</a:t>
            </a:r>
            <a:r>
              <a:rPr lang="ko-KR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순서에 관계없이 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China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나 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India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중 하나 이상 포함된 결과 출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력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  <a:p>
            <a:pPr>
              <a:lnSpc>
                <a:spcPts val="1600"/>
              </a:lnSpc>
            </a:pPr>
            <a:r>
              <a:rPr lang="en-US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            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“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International Law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” 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NOT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trade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 </a:t>
            </a:r>
            <a:r>
              <a:rPr lang="en-AU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“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International Law</a:t>
            </a:r>
            <a:r>
              <a:rPr lang="en-AU" altLang="ko-KR" sz="800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”</a:t>
            </a:r>
            <a:r>
              <a:rPr lang="en-AU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는 포함되지만 </a:t>
            </a:r>
            <a:r>
              <a:rPr lang="en-AU" altLang="ko-KR" sz="800" b="1" i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trade </a:t>
            </a:r>
            <a:r>
              <a:rPr lang="ko-KR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은 제외된 결과 출력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87022" y="9122900"/>
            <a:ext cx="6383814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100"/>
              </a:lnSpc>
            </a:pPr>
            <a:r>
              <a:rPr lang="en-AU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찾고자 하는 주제분야를 먼저 선별하여 해당 주제분야에 관련도가 더 높은 결과만 볼 수 있도록 제한가능</a:t>
            </a:r>
            <a:endParaRPr lang="en-US" altLang="ko-KR" sz="1000" b="1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  <a:p>
            <a:pPr>
              <a:lnSpc>
                <a:spcPts val="1100"/>
              </a:lnSpc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 (68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개 주제분야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;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현재 </a:t>
            </a:r>
            <a:r>
              <a:rPr lang="ko-KR" altLang="en-US" sz="800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영문자원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만 허용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</a:t>
            </a:r>
            <a:endParaRPr lang="ko-KR" altLang="ko-KR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299" y="845806"/>
            <a:ext cx="4664909" cy="865154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3565" y="1440470"/>
            <a:ext cx="1413472" cy="1319570"/>
          </a:xfrm>
          <a:prstGeom prst="rect">
            <a:avLst/>
          </a:prstGeom>
          <a:ln w="3175">
            <a:solidFill>
              <a:srgbClr val="4675C7"/>
            </a:solidFill>
          </a:ln>
        </p:spPr>
      </p:pic>
      <p:cxnSp>
        <p:nvCxnSpPr>
          <p:cNvPr id="40" name="연결선: 꺾임 39"/>
          <p:cNvCxnSpPr/>
          <p:nvPr/>
        </p:nvCxnSpPr>
        <p:spPr>
          <a:xfrm rot="16200000" flipH="1">
            <a:off x="4487013" y="1210780"/>
            <a:ext cx="229645" cy="677779"/>
          </a:xfrm>
          <a:prstGeom prst="bentConnector2">
            <a:avLst/>
          </a:prstGeom>
          <a:ln>
            <a:solidFill>
              <a:srgbClr val="4675C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그룹 41"/>
          <p:cNvGrpSpPr/>
          <p:nvPr/>
        </p:nvGrpSpPr>
        <p:grpSpPr>
          <a:xfrm>
            <a:off x="3450033" y="3386050"/>
            <a:ext cx="92941" cy="83441"/>
            <a:chOff x="1296705" y="3947104"/>
            <a:chExt cx="63777" cy="63777"/>
          </a:xfrm>
        </p:grpSpPr>
        <p:sp>
          <p:nvSpPr>
            <p:cNvPr id="43" name="직사각형 42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rgbClr val="01A6CA"/>
            </a:solidFill>
            <a:ln>
              <a:solidFill>
                <a:srgbClr val="01A6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L 도형 43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3444426" y="2761029"/>
            <a:ext cx="92941" cy="83441"/>
            <a:chOff x="1296705" y="3947104"/>
            <a:chExt cx="63777" cy="63777"/>
          </a:xfrm>
        </p:grpSpPr>
        <p:sp>
          <p:nvSpPr>
            <p:cNvPr id="46" name="직사각형 45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rgbClr val="01A6CA"/>
            </a:solidFill>
            <a:ln>
              <a:solidFill>
                <a:srgbClr val="01A6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L 도형 46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8" name="Freeform: Shape 15"/>
          <p:cNvSpPr/>
          <p:nvPr/>
        </p:nvSpPr>
        <p:spPr>
          <a:xfrm>
            <a:off x="535345" y="8365981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800" b="1" kern="0" dirty="0">
                <a:solidFill>
                  <a:prstClr val="white"/>
                </a:solidFill>
                <a:latin typeface="Arial"/>
              </a:rPr>
              <a:t>예시</a:t>
            </a: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135107" y="9063571"/>
            <a:ext cx="514858" cy="338554"/>
            <a:chOff x="194768" y="3676904"/>
            <a:chExt cx="366401" cy="238032"/>
          </a:xfrm>
        </p:grpSpPr>
        <p:sp>
          <p:nvSpPr>
            <p:cNvPr id="50" name="타원 49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94768" y="3676904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2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52" name="Freeform: Shape 15"/>
          <p:cNvSpPr/>
          <p:nvPr/>
        </p:nvSpPr>
        <p:spPr>
          <a:xfrm>
            <a:off x="535345" y="9490384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800" b="1" kern="0" dirty="0">
                <a:solidFill>
                  <a:prstClr val="white"/>
                </a:solidFill>
                <a:latin typeface="Arial"/>
              </a:rPr>
              <a:t>예시</a:t>
            </a: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4782644" y="3019298"/>
            <a:ext cx="92941" cy="83441"/>
            <a:chOff x="1296705" y="3947104"/>
            <a:chExt cx="63777" cy="63777"/>
          </a:xfrm>
        </p:grpSpPr>
        <p:sp>
          <p:nvSpPr>
            <p:cNvPr id="55" name="직사각형 54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L 도형 55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774418" y="3515278"/>
            <a:ext cx="92941" cy="83441"/>
            <a:chOff x="1296705" y="3947104"/>
            <a:chExt cx="63777" cy="63777"/>
          </a:xfrm>
        </p:grpSpPr>
        <p:sp>
          <p:nvSpPr>
            <p:cNvPr id="58" name="직사각형 57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L 도형 58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4777037" y="4395137"/>
            <a:ext cx="92941" cy="83441"/>
            <a:chOff x="1296705" y="3947104"/>
            <a:chExt cx="63777" cy="63777"/>
          </a:xfrm>
        </p:grpSpPr>
        <p:sp>
          <p:nvSpPr>
            <p:cNvPr id="61" name="직사각형 60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L 도형 61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2106192" y="4395137"/>
            <a:ext cx="92941" cy="83441"/>
            <a:chOff x="1296705" y="3947104"/>
            <a:chExt cx="63777" cy="63777"/>
          </a:xfrm>
        </p:grpSpPr>
        <p:sp>
          <p:nvSpPr>
            <p:cNvPr id="64" name="직사각형 63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L 도형 64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774418" y="2896768"/>
            <a:ext cx="92941" cy="83441"/>
            <a:chOff x="1296705" y="3947104"/>
            <a:chExt cx="63777" cy="63777"/>
          </a:xfrm>
        </p:grpSpPr>
        <p:sp>
          <p:nvSpPr>
            <p:cNvPr id="67" name="직사각형 66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L 도형 67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2536941" y="9531641"/>
            <a:ext cx="92941" cy="83441"/>
            <a:chOff x="1296705" y="3947104"/>
            <a:chExt cx="63777" cy="63777"/>
          </a:xfrm>
        </p:grpSpPr>
        <p:sp>
          <p:nvSpPr>
            <p:cNvPr id="70" name="직사각형 69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L 도형 70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2" name="그룹 71"/>
          <p:cNvGrpSpPr/>
          <p:nvPr/>
        </p:nvGrpSpPr>
        <p:grpSpPr>
          <a:xfrm>
            <a:off x="4135415" y="9531641"/>
            <a:ext cx="92941" cy="83441"/>
            <a:chOff x="1296705" y="3947104"/>
            <a:chExt cx="63777" cy="63777"/>
          </a:xfrm>
        </p:grpSpPr>
        <p:sp>
          <p:nvSpPr>
            <p:cNvPr id="73" name="직사각형 72"/>
            <p:cNvSpPr/>
            <p:nvPr/>
          </p:nvSpPr>
          <p:spPr>
            <a:xfrm>
              <a:off x="1296705" y="3947104"/>
              <a:ext cx="63777" cy="63777"/>
            </a:xfrm>
            <a:prstGeom prst="rect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L 도형 73"/>
            <p:cNvSpPr/>
            <p:nvPr/>
          </p:nvSpPr>
          <p:spPr>
            <a:xfrm rot="19209677">
              <a:off x="1306844" y="3958873"/>
              <a:ext cx="45717" cy="32617"/>
            </a:xfrm>
            <a:prstGeom prst="corner">
              <a:avLst>
                <a:gd name="adj1" fmla="val 39599"/>
                <a:gd name="adj2" fmla="val 403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1801638" y="763002"/>
            <a:ext cx="514858" cy="338554"/>
            <a:chOff x="190430" y="3688385"/>
            <a:chExt cx="366401" cy="238032"/>
          </a:xfrm>
        </p:grpSpPr>
        <p:sp>
          <p:nvSpPr>
            <p:cNvPr id="76" name="타원 75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190430" y="3688385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1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78" name="말풍선: 사각형 77"/>
          <p:cNvSpPr/>
          <p:nvPr/>
        </p:nvSpPr>
        <p:spPr>
          <a:xfrm>
            <a:off x="3878782" y="1787381"/>
            <a:ext cx="1173363" cy="317746"/>
          </a:xfrm>
          <a:prstGeom prst="wedgeRectCallout">
            <a:avLst>
              <a:gd name="adj1" fmla="val 61849"/>
              <a:gd name="adj2" fmla="val 25771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/>
              <a:t>데이터 로그에 따라 인기있는 키워드 자동 완성 기능 제공 </a:t>
            </a:r>
          </a:p>
        </p:txBody>
      </p:sp>
      <p:sp>
        <p:nvSpPr>
          <p:cNvPr id="79" name="말풍선: 사각형 78"/>
          <p:cNvSpPr/>
          <p:nvPr/>
        </p:nvSpPr>
        <p:spPr>
          <a:xfrm>
            <a:off x="3878782" y="2314103"/>
            <a:ext cx="1173363" cy="317746"/>
          </a:xfrm>
          <a:prstGeom prst="wedgeRectCallout">
            <a:avLst>
              <a:gd name="adj1" fmla="val 61849"/>
              <a:gd name="adj2" fmla="val 25771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/>
              <a:t>이용률 데이터 로그에 따라 출판물명 자동 완성 기능 제공 </a:t>
            </a:r>
          </a:p>
        </p:txBody>
      </p:sp>
      <p:sp>
        <p:nvSpPr>
          <p:cNvPr id="80" name="말풍선: 사각형 79"/>
          <p:cNvSpPr/>
          <p:nvPr/>
        </p:nvSpPr>
        <p:spPr>
          <a:xfrm>
            <a:off x="1923405" y="5136315"/>
            <a:ext cx="522615" cy="304365"/>
          </a:xfrm>
          <a:prstGeom prst="wedgeRectCallout">
            <a:avLst>
              <a:gd name="adj1" fmla="val -70721"/>
              <a:gd name="adj2" fmla="val 31916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/>
              <a:t>기본 검색 모드 수정</a:t>
            </a:r>
          </a:p>
        </p:txBody>
      </p:sp>
      <p:sp>
        <p:nvSpPr>
          <p:cNvPr id="81" name="말풍선: 사각형 80"/>
          <p:cNvSpPr/>
          <p:nvPr/>
        </p:nvSpPr>
        <p:spPr>
          <a:xfrm>
            <a:off x="4823507" y="5136315"/>
            <a:ext cx="624793" cy="304365"/>
          </a:xfrm>
          <a:prstGeom prst="wedgeRectCallout">
            <a:avLst>
              <a:gd name="adj1" fmla="val -70721"/>
              <a:gd name="adj2" fmla="val 31916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/>
              <a:t>기본 확장자 선택</a:t>
            </a:r>
          </a:p>
        </p:txBody>
      </p:sp>
      <p:sp>
        <p:nvSpPr>
          <p:cNvPr id="82" name="말풍선: 사각형 81"/>
          <p:cNvSpPr/>
          <p:nvPr/>
        </p:nvSpPr>
        <p:spPr>
          <a:xfrm>
            <a:off x="1461948" y="6055381"/>
            <a:ext cx="644244" cy="304365"/>
          </a:xfrm>
          <a:prstGeom prst="wedgeRectCallout">
            <a:avLst>
              <a:gd name="adj1" fmla="val -70721"/>
              <a:gd name="adj2" fmla="val 31916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/>
              <a:t>기본 검색</a:t>
            </a:r>
            <a:endParaRPr lang="en-US" altLang="ko-KR" sz="600" dirty="0"/>
          </a:p>
          <a:p>
            <a:pPr algn="ctr"/>
            <a:r>
              <a:rPr lang="ko-KR" altLang="en-US" sz="600" dirty="0"/>
              <a:t>제한자 선택</a:t>
            </a:r>
          </a:p>
        </p:txBody>
      </p:sp>
      <p:sp>
        <p:nvSpPr>
          <p:cNvPr id="84" name="직사각형 83"/>
          <p:cNvSpPr/>
          <p:nvPr/>
        </p:nvSpPr>
        <p:spPr>
          <a:xfrm>
            <a:off x="2059305" y="1349565"/>
            <a:ext cx="486476" cy="203010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화살표: 오른쪽 84"/>
          <p:cNvSpPr/>
          <p:nvPr/>
        </p:nvSpPr>
        <p:spPr>
          <a:xfrm rot="2687751">
            <a:off x="1932404" y="1228151"/>
            <a:ext cx="106680" cy="122450"/>
          </a:xfrm>
          <a:prstGeom prst="rightArrow">
            <a:avLst/>
          </a:prstGeom>
          <a:solidFill>
            <a:srgbClr val="FF8585"/>
          </a:solidFill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970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164" y="5647618"/>
            <a:ext cx="3899223" cy="901817"/>
          </a:xfrm>
          <a:prstGeom prst="rect">
            <a:avLst/>
          </a:prstGeom>
          <a:ln w="3175">
            <a:solidFill>
              <a:srgbClr val="4675C7"/>
            </a:solidFill>
          </a:ln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rcRect b="49716"/>
          <a:stretch/>
        </p:blipFill>
        <p:spPr>
          <a:xfrm>
            <a:off x="82878" y="400537"/>
            <a:ext cx="6696518" cy="4481706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" y="638756"/>
            <a:ext cx="5407700" cy="1135180"/>
          </a:xfrm>
          <a:prstGeom prst="rect">
            <a:avLst/>
          </a:prstGeom>
        </p:spPr>
      </p:pic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8" name="직사각형 7"/>
          <p:cNvSpPr/>
          <p:nvPr/>
        </p:nvSpPr>
        <p:spPr>
          <a:xfrm>
            <a:off x="3075262" y="27718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b="1" kern="0" dirty="0">
                <a:solidFill>
                  <a:schemeClr val="bg1"/>
                </a:solidFill>
              </a:rPr>
              <a:t>고급검색 화면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817833" y="638756"/>
            <a:ext cx="514858" cy="338554"/>
            <a:chOff x="190430" y="3688385"/>
            <a:chExt cx="366401" cy="238032"/>
          </a:xfrm>
        </p:grpSpPr>
        <p:sp>
          <p:nvSpPr>
            <p:cNvPr id="12" name="타원 11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90430" y="3688385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1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195992" y="4986921"/>
            <a:ext cx="514858" cy="338554"/>
            <a:chOff x="190430" y="3688385"/>
            <a:chExt cx="366401" cy="238032"/>
          </a:xfrm>
        </p:grpSpPr>
        <p:sp>
          <p:nvSpPr>
            <p:cNvPr id="15" name="타원 14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90430" y="3688385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1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531779" y="5005975"/>
            <a:ext cx="6206977" cy="461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고급검색은 검색하고자 하는 키워드를 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2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개 이상의 검색 박스를 이용하여 연산자 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</a:t>
            </a:r>
            <a:r>
              <a:rPr lang="en-US" altLang="ko-KR" sz="10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AND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/ </a:t>
            </a:r>
            <a:r>
              <a:rPr lang="en-US" altLang="ko-KR" sz="10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OR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/ </a:t>
            </a:r>
            <a:r>
              <a:rPr lang="en-US" altLang="ko-KR" sz="10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NOT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조합을 쉽게 할 수 있으며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검색하고자 하는 키워드를 정의하여 보다 구체적인 </a:t>
            </a:r>
            <a:r>
              <a:rPr lang="ko-KR" altLang="en-US" sz="10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검색식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가능</a:t>
            </a:r>
            <a:endParaRPr lang="ko-KR" altLang="ko-KR" sz="1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219200" y="1549841"/>
            <a:ext cx="469392" cy="182169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화살표: 오른쪽 18"/>
          <p:cNvSpPr/>
          <p:nvPr/>
        </p:nvSpPr>
        <p:spPr>
          <a:xfrm rot="2687751">
            <a:off x="1092299" y="1407587"/>
            <a:ext cx="106680" cy="122450"/>
          </a:xfrm>
          <a:prstGeom prst="rightArrow">
            <a:avLst/>
          </a:prstGeom>
          <a:solidFill>
            <a:srgbClr val="FF8585"/>
          </a:solidFill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Freeform: Shape 15"/>
          <p:cNvSpPr/>
          <p:nvPr/>
        </p:nvSpPr>
        <p:spPr>
          <a:xfrm>
            <a:off x="338485" y="5604736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800" b="1" kern="0" dirty="0">
                <a:solidFill>
                  <a:prstClr val="white"/>
                </a:solidFill>
                <a:latin typeface="Arial"/>
              </a:rPr>
              <a:t>예시</a:t>
            </a: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4214" y="5647618"/>
            <a:ext cx="621187" cy="1062320"/>
          </a:xfrm>
          <a:prstGeom prst="rect">
            <a:avLst/>
          </a:prstGeom>
          <a:ln w="3175">
            <a:solidFill>
              <a:srgbClr val="4675C7"/>
            </a:solidFill>
          </a:ln>
        </p:spPr>
      </p:pic>
      <p:sp>
        <p:nvSpPr>
          <p:cNvPr id="26" name="직사각형 25"/>
          <p:cNvSpPr/>
          <p:nvPr/>
        </p:nvSpPr>
        <p:spPr>
          <a:xfrm>
            <a:off x="710850" y="6801378"/>
            <a:ext cx="554770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ko-KR" altLang="en-US" sz="10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Smartphone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000" b="1" dirty="0">
                <a:solidFill>
                  <a:srgbClr val="4675C7"/>
                </a:solidFill>
              </a:rPr>
              <a:t>OR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000" b="1" i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iphone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000" b="1" dirty="0">
                <a:solidFill>
                  <a:srgbClr val="4675C7"/>
                </a:solidFill>
              </a:rPr>
              <a:t>OR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000" b="1" i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android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와 같이 </a:t>
            </a:r>
            <a:r>
              <a:rPr lang="ko-KR" altLang="en-US" sz="1000" b="1" dirty="0">
                <a:solidFill>
                  <a:srgbClr val="4675C7"/>
                </a:solidFill>
              </a:rPr>
              <a:t>OR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연산자는 한 검색 박스에 넣고, </a:t>
            </a:r>
            <a:r>
              <a:rPr lang="ko-KR" altLang="en-US" sz="1000" b="1" dirty="0">
                <a:solidFill>
                  <a:srgbClr val="4675C7"/>
                </a:solidFill>
              </a:rPr>
              <a:t>다른 키워드 유형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을 아래 검색 박스에 넣고 </a:t>
            </a:r>
            <a:r>
              <a:rPr lang="en-US" altLang="ko-KR" sz="1000" b="1" dirty="0">
                <a:solidFill>
                  <a:srgbClr val="4675C7"/>
                </a:solidFill>
              </a:rPr>
              <a:t>AND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검색하는 것을 추천</a:t>
            </a:r>
          </a:p>
        </p:txBody>
      </p:sp>
      <p:sp>
        <p:nvSpPr>
          <p:cNvPr id="27" name="말풍선: 사각형 26"/>
          <p:cNvSpPr/>
          <p:nvPr/>
        </p:nvSpPr>
        <p:spPr>
          <a:xfrm>
            <a:off x="5657837" y="5622839"/>
            <a:ext cx="1141879" cy="779375"/>
          </a:xfrm>
          <a:prstGeom prst="wedgeRectCallout">
            <a:avLst>
              <a:gd name="adj1" fmla="val -69475"/>
              <a:gd name="adj2" fmla="val -13058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900" dirty="0"/>
              <a:t>키워드가 어떤 의미 </a:t>
            </a:r>
            <a:r>
              <a:rPr lang="en-US" altLang="ko-KR" sz="900" dirty="0"/>
              <a:t>(</a:t>
            </a:r>
            <a:r>
              <a:rPr lang="ko-KR" altLang="en-US" sz="900" dirty="0"/>
              <a:t>저자</a:t>
            </a:r>
            <a:r>
              <a:rPr lang="en-US" altLang="ko-KR" sz="900" dirty="0"/>
              <a:t>, </a:t>
            </a:r>
            <a:r>
              <a:rPr lang="ko-KR" altLang="en-US" sz="900" dirty="0"/>
              <a:t>제목</a:t>
            </a:r>
            <a:r>
              <a:rPr lang="en-US" altLang="ko-KR" sz="900" dirty="0"/>
              <a:t>, </a:t>
            </a:r>
            <a:r>
              <a:rPr lang="ko-KR" altLang="en-US" sz="900" dirty="0"/>
              <a:t>주제어</a:t>
            </a:r>
            <a:r>
              <a:rPr lang="en-US" altLang="ko-KR" sz="900" dirty="0"/>
              <a:t>, </a:t>
            </a:r>
            <a:r>
              <a:rPr lang="ko-KR" altLang="en-US" sz="900" dirty="0"/>
              <a:t>저널명 </a:t>
            </a:r>
            <a:r>
              <a:rPr lang="en-US" altLang="ko-KR" sz="900" dirty="0"/>
              <a:t>etc.) </a:t>
            </a:r>
            <a:r>
              <a:rPr lang="ko-KR" altLang="en-US" sz="900" dirty="0"/>
              <a:t>인지 정의하여 검색 가능</a:t>
            </a:r>
          </a:p>
        </p:txBody>
      </p:sp>
      <p:cxnSp>
        <p:nvCxnSpPr>
          <p:cNvPr id="28" name="연결선: 꺾임 27"/>
          <p:cNvCxnSpPr/>
          <p:nvPr/>
        </p:nvCxnSpPr>
        <p:spPr>
          <a:xfrm>
            <a:off x="3812389" y="6155085"/>
            <a:ext cx="1100350" cy="18364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8"/>
          <p:cNvSpPr txBox="1">
            <a:spLocks noChangeArrowheads="1"/>
          </p:cNvSpPr>
          <p:nvPr/>
        </p:nvSpPr>
        <p:spPr bwMode="auto">
          <a:xfrm>
            <a:off x="3862255" y="1516745"/>
            <a:ext cx="2926367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indent="-34290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1" eaLnBrk="1" latinLnBrk="0" hangingPunct="1">
              <a:spcBef>
                <a:spcPct val="50000"/>
              </a:spcBef>
              <a:buClr>
                <a:srgbClr val="C0504D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ko-KR" sz="1000" b="1" dirty="0">
                <a:solidFill>
                  <a:srgbClr val="4675C7"/>
                </a:solidFill>
                <a:latin typeface="Calibri" panose="020F0502020204030204" pitchFamily="34" charset="0"/>
              </a:rPr>
              <a:t>Tip!        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버튼 클릭 시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검색어 입력 창 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/ 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필드 선택 창을 추가할 수 있습니다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. </a:t>
            </a:r>
          </a:p>
        </p:txBody>
      </p:sp>
      <p:pic>
        <p:nvPicPr>
          <p:cNvPr id="35" name="Picture 11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10"/>
          <a:stretch/>
        </p:blipFill>
        <p:spPr bwMode="auto">
          <a:xfrm>
            <a:off x="4299241" y="1549841"/>
            <a:ext cx="184118" cy="1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9" name="직선 화살표 연결선 38"/>
          <p:cNvCxnSpPr/>
          <p:nvPr/>
        </p:nvCxnSpPr>
        <p:spPr>
          <a:xfrm flipH="1" flipV="1">
            <a:off x="3865880" y="1520144"/>
            <a:ext cx="125744" cy="8921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265606" y="7942531"/>
            <a:ext cx="657548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lvl="0" indent="-228600" algn="just" defTabSz="914400" rtl="0" eaLnBrk="1" fontAlgn="auto" latinLnBrk="1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ko-KR" sz="1000" b="1" i="0" u="none" strike="noStrike" kern="100" cap="none" spc="0" normalizeH="0" baseline="0" noProof="0" dirty="0">
                <a:ln>
                  <a:noFill/>
                </a:ln>
                <a:solidFill>
                  <a:srgbClr val="3E75CF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1~3</a:t>
            </a:r>
            <a:r>
              <a:rPr kumimoji="0" lang="ko-KR" altLang="en-US" sz="10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자리 숫자</a:t>
            </a:r>
            <a:r>
              <a:rPr kumimoji="0" lang="en-US" altLang="ko-KR" sz="10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kumimoji="0" lang="ko-KR" altLang="en-US" sz="10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지금으로부터</a:t>
            </a:r>
            <a:r>
              <a:rPr kumimoji="0" lang="ko-KR" altLang="en-US" sz="1000" b="1" i="0" u="none" strike="noStrike" kern="1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kumimoji="0" lang="en-US" altLang="ko-KR" sz="1000" b="1" i="0" u="none" strike="noStrike" kern="100" cap="none" spc="0" normalizeH="0" baseline="0" noProof="0" dirty="0">
                <a:ln>
                  <a:noFill/>
                </a:ln>
                <a:solidFill>
                  <a:srgbClr val="3E75CF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xxx </a:t>
            </a:r>
            <a:r>
              <a:rPr kumimoji="0" lang="ko-KR" altLang="en-US" sz="10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일 전 까지 </a:t>
            </a:r>
            <a:endParaRPr kumimoji="0" lang="en-US" altLang="ko-KR" sz="1000" b="1" i="0" u="none" strike="noStrike" kern="1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329734" y="7662311"/>
            <a:ext cx="947695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필드코드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: DT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336293" y="9409234"/>
            <a:ext cx="63083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1" algn="just" defTabSz="914400" rtl="0" eaLnBrk="1" fontAlgn="auto" latinLnBrk="1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ko-KR" sz="900" b="1" i="1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Educational research </a:t>
            </a:r>
            <a:r>
              <a:rPr kumimoji="0" lang="en-US" altLang="ko-KR" sz="900" b="1" i="0" u="none" strike="noStrike" kern="100" cap="none" spc="0" normalizeH="0" baseline="0" noProof="0" dirty="0">
                <a:ln>
                  <a:noFill/>
                </a:ln>
                <a:solidFill>
                  <a:srgbClr val="4675C7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AND</a:t>
            </a:r>
            <a:r>
              <a:rPr kumimoji="0" lang="en-US" altLang="ko-KR" sz="900" b="0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kumimoji="0" lang="en-US" altLang="ko-KR" sz="900" b="1" i="0" u="none" strike="noStrike" kern="100" cap="none" spc="0" normalizeH="0" baseline="0" noProof="0" dirty="0">
                <a:ln>
                  <a:noFill/>
                </a:ln>
                <a:solidFill>
                  <a:srgbClr val="4675C7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DT</a:t>
            </a:r>
            <a:r>
              <a:rPr kumimoji="0" lang="en-US" altLang="ko-KR" sz="900" b="0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kumimoji="0" lang="en-US" altLang="ko-KR" sz="9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365</a:t>
            </a:r>
            <a:r>
              <a:rPr kumimoji="0" lang="en-US" altLang="ko-KR" sz="900" b="0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= </a:t>
            </a:r>
            <a:r>
              <a:rPr kumimoji="0" lang="en-US" altLang="ko-KR" sz="900" b="1" i="1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Educational research </a:t>
            </a:r>
            <a:r>
              <a:rPr kumimoji="0" lang="ko-KR" altLang="en-US" sz="900" b="0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란</a:t>
            </a:r>
            <a:r>
              <a:rPr kumimoji="0" lang="en-US" altLang="ko-KR" sz="900" b="0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kumimoji="0" lang="ko-KR" altLang="en-US" sz="900" b="0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키워드를 가진 결과 값 중 </a:t>
            </a:r>
            <a:r>
              <a:rPr lang="ko-KR" altLang="en-US" sz="900" b="1" kern="100" dirty="0">
                <a:solidFill>
                  <a:srgbClr val="4675C7"/>
                </a:solidFill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최근</a:t>
            </a:r>
            <a:r>
              <a:rPr kumimoji="0" lang="ko-KR" altLang="en-US" sz="900" b="1" i="0" u="none" strike="noStrike" kern="100" cap="none" spc="0" normalizeH="0" baseline="0" noProof="0" dirty="0">
                <a:ln>
                  <a:noFill/>
                </a:ln>
                <a:solidFill>
                  <a:srgbClr val="4675C7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kumimoji="0" lang="en-US" altLang="ko-KR" sz="900" b="1" i="0" u="none" strike="noStrike" kern="100" cap="none" spc="0" normalizeH="0" baseline="0" noProof="0" dirty="0">
                <a:ln>
                  <a:noFill/>
                </a:ln>
                <a:solidFill>
                  <a:srgbClr val="4675C7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kumimoji="0" lang="ko-KR" altLang="en-US" sz="900" b="1" i="0" u="none" strike="noStrike" kern="100" cap="none" spc="0" normalizeH="0" baseline="0" noProof="0" dirty="0">
                <a:ln>
                  <a:noFill/>
                </a:ln>
                <a:solidFill>
                  <a:srgbClr val="4675C7"/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년간 </a:t>
            </a:r>
            <a:r>
              <a:rPr kumimoji="0" lang="ko-KR" altLang="en-US" sz="900" b="0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출판된 결과 제공</a:t>
            </a:r>
            <a:endParaRPr kumimoji="0" lang="ko-KR" altLang="ko-KR" sz="900" b="0" i="0" u="none" strike="noStrike" kern="1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259431" y="7678933"/>
            <a:ext cx="31790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출판연도를</a:t>
            </a:r>
            <a:r>
              <a:rPr kumimoji="0" lang="en-US" altLang="ko-KR" sz="1000" b="1" i="0" u="none" strike="noStrike" kern="100" cap="none" spc="0" normalizeH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kumimoji="0" lang="ko-KR" altLang="en-US" sz="1000" b="1" i="0" u="none" strike="noStrike" kern="100" cap="none" spc="0" normalizeH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맑은 고딕" panose="020B0503020000020004" pitchFamily="50" charset="-127"/>
                <a:cs typeface="Times New Roman" panose="02020603050405020304" pitchFamily="18" charset="0"/>
              </a:rPr>
              <a:t>검색 박스에서 제한하기 위한 편리한 방법 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50" name="별: 꼭짓점 7개 49"/>
          <p:cNvSpPr/>
          <p:nvPr/>
        </p:nvSpPr>
        <p:spPr>
          <a:xfrm rot="19980094">
            <a:off x="52675" y="7463600"/>
            <a:ext cx="447040" cy="197995"/>
          </a:xfrm>
          <a:prstGeom prst="star7">
            <a:avLst>
              <a:gd name="adj" fmla="val 35820"/>
              <a:gd name="hf" fmla="val 102572"/>
              <a:gd name="vf" fmla="val 105210"/>
            </a:avLst>
          </a:prstGeom>
          <a:solidFill>
            <a:srgbClr val="FF8585"/>
          </a:solidFill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/>
          <p:cNvSpPr txBox="1"/>
          <p:nvPr/>
        </p:nvSpPr>
        <p:spPr>
          <a:xfrm rot="19398514">
            <a:off x="100741" y="7400255"/>
            <a:ext cx="4927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chemeClr val="bg1"/>
                </a:solidFill>
              </a:rPr>
              <a:t>Tip!</a:t>
            </a:r>
            <a:endParaRPr lang="ko-KR" altLang="en-US" sz="900" b="1" dirty="0">
              <a:solidFill>
                <a:schemeClr val="bg1"/>
              </a:solidFill>
            </a:endParaRPr>
          </a:p>
        </p:txBody>
      </p:sp>
      <p:sp>
        <p:nvSpPr>
          <p:cNvPr id="52" name="Freeform: Shape 15"/>
          <p:cNvSpPr/>
          <p:nvPr/>
        </p:nvSpPr>
        <p:spPr>
          <a:xfrm>
            <a:off x="368362" y="8223063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800" b="1" kern="0" dirty="0">
                <a:solidFill>
                  <a:prstClr val="white"/>
                </a:solidFill>
                <a:latin typeface="Arial"/>
              </a:rPr>
              <a:t>예시</a:t>
            </a: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770381" y="8202629"/>
            <a:ext cx="587426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latinLnBrk="1">
              <a:spcBef>
                <a:spcPts val="300"/>
              </a:spcBef>
              <a:defRPr/>
            </a:pPr>
            <a:r>
              <a:rPr lang="en-US" altLang="ko-KR" sz="900" b="1" kern="100" dirty="0">
                <a:solidFill>
                  <a:srgbClr val="3E75C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7 = 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최근 일주일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     /     </a:t>
            </a:r>
            <a:r>
              <a:rPr lang="en-US" altLang="ko-KR" sz="900" b="1" kern="100" dirty="0">
                <a:solidFill>
                  <a:srgbClr val="3E75C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30 = 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최근 한 달     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/      </a:t>
            </a:r>
            <a:r>
              <a:rPr lang="en-US" altLang="ko-KR" sz="900" b="1" kern="100" dirty="0">
                <a:solidFill>
                  <a:srgbClr val="4675C7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altLang="ko-KR" sz="900" b="1" kern="100" dirty="0">
                <a:solidFill>
                  <a:srgbClr val="3E75C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90 = 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최근 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개월    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/     </a:t>
            </a:r>
            <a:r>
              <a:rPr lang="en-US" altLang="ko-KR" sz="900" b="1" kern="100" dirty="0">
                <a:solidFill>
                  <a:srgbClr val="3E75C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365 = 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최근 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년 전</a:t>
            </a:r>
            <a:endParaRPr lang="ko-KR" altLang="ko-KR" sz="900" kern="100" dirty="0">
              <a:solidFill>
                <a:prstClr val="black"/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246792" y="8517856"/>
            <a:ext cx="16289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lvl="0" indent="-228600" algn="just" defTabSz="914400" latinLnBrk="1">
              <a:spcBef>
                <a:spcPts val="300"/>
              </a:spcBef>
              <a:spcAft>
                <a:spcPts val="600"/>
              </a:spcAft>
              <a:buFont typeface="+mj-lt"/>
              <a:buAutoNum type="arabicPeriod" startAt="2"/>
              <a:defRPr/>
            </a:pPr>
            <a:r>
              <a:rPr lang="en-US" altLang="ko-KR" sz="1000" b="1" kern="100" dirty="0">
                <a:solidFill>
                  <a:srgbClr val="3E75C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ko-KR" altLang="en-US" sz="1000" b="1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자리 숫자</a:t>
            </a:r>
            <a:r>
              <a:rPr lang="en-US" altLang="ko-KR" sz="1000" b="1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ko-KR" altLang="en-US" sz="1000" b="1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연도 의미</a:t>
            </a:r>
            <a:endParaRPr lang="ko-KR" altLang="ko-KR" sz="1000" kern="10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311114" y="8805009"/>
            <a:ext cx="5219115" cy="209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defTabSz="914400" latinLnBrk="1">
              <a:spcBef>
                <a:spcPts val="300"/>
              </a:spcBef>
              <a:defRPr/>
            </a:pPr>
            <a:r>
              <a:rPr lang="en-US" altLang="ko-KR" sz="900" b="1" kern="100" dirty="0">
                <a:solidFill>
                  <a:srgbClr val="3E75C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2001 = 2001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년의 결과만 제공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      /      </a:t>
            </a:r>
            <a:r>
              <a:rPr lang="en-US" altLang="ko-KR" sz="900" b="1" kern="100" dirty="0">
                <a:solidFill>
                  <a:srgbClr val="3E75C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2011-2017 = 2011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년부터 </a:t>
            </a:r>
            <a:r>
              <a:rPr lang="en-US" altLang="ko-KR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2017</a:t>
            </a:r>
            <a:r>
              <a:rPr lang="ko-KR" altLang="en-US" sz="900" kern="100" dirty="0">
                <a:solidFill>
                  <a:srgbClr val="40404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년까지의 결과 제공</a:t>
            </a:r>
            <a:endParaRPr lang="en-US" altLang="ko-KR" sz="900" kern="100" dirty="0">
              <a:solidFill>
                <a:srgbClr val="40404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Freeform: Shape 15"/>
          <p:cNvSpPr/>
          <p:nvPr/>
        </p:nvSpPr>
        <p:spPr>
          <a:xfrm>
            <a:off x="340604" y="8814950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800" b="1" kern="0" dirty="0">
                <a:solidFill>
                  <a:prstClr val="white"/>
                </a:solidFill>
                <a:latin typeface="Arial"/>
              </a:rPr>
              <a:t>예시</a:t>
            </a: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246792" y="9140897"/>
            <a:ext cx="16289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lvl="0" indent="-228600" algn="just" defTabSz="914400" latinLnBrk="1">
              <a:spcBef>
                <a:spcPts val="300"/>
              </a:spcBef>
              <a:spcAft>
                <a:spcPts val="600"/>
              </a:spcAft>
              <a:buFont typeface="+mj-lt"/>
              <a:buAutoNum type="arabicPeriod" startAt="3"/>
              <a:defRPr/>
            </a:pPr>
            <a:r>
              <a:rPr lang="en-US" altLang="ko-KR" sz="1000" b="1" kern="100" dirty="0">
                <a:solidFill>
                  <a:srgbClr val="3E75CF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ko-KR" altLang="en-US" sz="1000" b="1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연산자와의 조합</a:t>
            </a:r>
          </a:p>
        </p:txBody>
      </p:sp>
      <p:sp>
        <p:nvSpPr>
          <p:cNvPr id="58" name="Freeform: Shape 15"/>
          <p:cNvSpPr/>
          <p:nvPr/>
        </p:nvSpPr>
        <p:spPr>
          <a:xfrm>
            <a:off x="346780" y="9429668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800" b="1" kern="0" dirty="0">
                <a:solidFill>
                  <a:prstClr val="white"/>
                </a:solidFill>
                <a:latin typeface="Arial"/>
              </a:rPr>
              <a:t>예시</a:t>
            </a: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80552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/>
          <a:srcRect b="33987"/>
          <a:stretch/>
        </p:blipFill>
        <p:spPr>
          <a:xfrm>
            <a:off x="98619" y="401086"/>
            <a:ext cx="6645081" cy="8564235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8" name="직사각형 7"/>
          <p:cNvSpPr/>
          <p:nvPr/>
        </p:nvSpPr>
        <p:spPr>
          <a:xfrm>
            <a:off x="3075262" y="27718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b="1" kern="0" dirty="0">
                <a:solidFill>
                  <a:schemeClr val="bg1"/>
                </a:solidFill>
              </a:rPr>
              <a:t>검색 결과 화면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353312" y="3580495"/>
            <a:ext cx="5145024" cy="8728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4543" y="3612812"/>
            <a:ext cx="5224273" cy="786084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163847" y="9022757"/>
            <a:ext cx="514858" cy="338554"/>
            <a:chOff x="190430" y="3683027"/>
            <a:chExt cx="366401" cy="238032"/>
          </a:xfrm>
        </p:grpSpPr>
        <p:sp>
          <p:nvSpPr>
            <p:cNvPr id="11" name="타원 10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0430" y="3683027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1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13" name="말풍선: 사각형 12"/>
          <p:cNvSpPr/>
          <p:nvPr/>
        </p:nvSpPr>
        <p:spPr>
          <a:xfrm>
            <a:off x="2623630" y="3509375"/>
            <a:ext cx="1033970" cy="343298"/>
          </a:xfrm>
          <a:prstGeom prst="wedgeRectCallout">
            <a:avLst>
              <a:gd name="adj1" fmla="val -59994"/>
              <a:gd name="adj2" fmla="val -50062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엡스코 제공 원문</a:t>
            </a:r>
            <a:r>
              <a:rPr lang="en-US" altLang="ko-KR" sz="800" dirty="0"/>
              <a:t>(Full Text) </a:t>
            </a:r>
            <a:r>
              <a:rPr lang="ko-KR" altLang="en-US" sz="800" dirty="0"/>
              <a:t>링크</a:t>
            </a:r>
          </a:p>
        </p:txBody>
      </p:sp>
      <p:sp>
        <p:nvSpPr>
          <p:cNvPr id="18" name="말풍선: 사각형 17"/>
          <p:cNvSpPr/>
          <p:nvPr/>
        </p:nvSpPr>
        <p:spPr>
          <a:xfrm>
            <a:off x="2623630" y="4363165"/>
            <a:ext cx="1033970" cy="349043"/>
          </a:xfrm>
          <a:prstGeom prst="wedgeRectCallout">
            <a:avLst>
              <a:gd name="adj1" fmla="val -59994"/>
              <a:gd name="adj2" fmla="val -50062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타 출판사 제공 원문</a:t>
            </a:r>
            <a:r>
              <a:rPr lang="en-US" altLang="ko-KR" sz="800" dirty="0"/>
              <a:t>(Full Text) </a:t>
            </a:r>
            <a:r>
              <a:rPr lang="ko-KR" altLang="en-US" sz="800" dirty="0"/>
              <a:t>링크</a:t>
            </a:r>
          </a:p>
        </p:txBody>
      </p:sp>
      <p:sp>
        <p:nvSpPr>
          <p:cNvPr id="27" name="말풍선: 사각형 26"/>
          <p:cNvSpPr/>
          <p:nvPr/>
        </p:nvSpPr>
        <p:spPr>
          <a:xfrm>
            <a:off x="3590147" y="6467856"/>
            <a:ext cx="829453" cy="355822"/>
          </a:xfrm>
          <a:prstGeom prst="wedgeRectCallout">
            <a:avLst>
              <a:gd name="adj1" fmla="val -36204"/>
              <a:gd name="adj2" fmla="val 65407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/>
              <a:t>WOS / SCOPUS </a:t>
            </a:r>
            <a:r>
              <a:rPr lang="ko-KR" altLang="en-US" sz="800" dirty="0"/>
              <a:t>등재 확인</a:t>
            </a:r>
          </a:p>
        </p:txBody>
      </p:sp>
      <p:cxnSp>
        <p:nvCxnSpPr>
          <p:cNvPr id="29" name="직선 연결선 28"/>
          <p:cNvCxnSpPr/>
          <p:nvPr/>
        </p:nvCxnSpPr>
        <p:spPr>
          <a:xfrm flipH="1">
            <a:off x="2752854" y="7027926"/>
            <a:ext cx="1319526" cy="0"/>
          </a:xfrm>
          <a:prstGeom prst="line">
            <a:avLst/>
          </a:prstGeom>
          <a:ln>
            <a:solidFill>
              <a:srgbClr val="FF85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말풍선: 사각형 29"/>
          <p:cNvSpPr/>
          <p:nvPr/>
        </p:nvSpPr>
        <p:spPr>
          <a:xfrm>
            <a:off x="4509627" y="6467856"/>
            <a:ext cx="671973" cy="355822"/>
          </a:xfrm>
          <a:prstGeom prst="wedgeRectCallout">
            <a:avLst>
              <a:gd name="adj1" fmla="val -36204"/>
              <a:gd name="adj2" fmla="val 65407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/>
              <a:t>JCR </a:t>
            </a:r>
            <a:r>
              <a:rPr lang="en-US" altLang="ko-KR" sz="800"/>
              <a:t>Impact Factor </a:t>
            </a:r>
            <a:r>
              <a:rPr lang="ko-KR" altLang="en-US" sz="800" dirty="0"/>
              <a:t>확인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7793" y="736052"/>
            <a:ext cx="783554" cy="783554"/>
          </a:xfrm>
          <a:prstGeom prst="rect">
            <a:avLst/>
          </a:prstGeom>
          <a:ln w="3175">
            <a:solidFill>
              <a:srgbClr val="4675C7"/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509478" y="9056656"/>
            <a:ext cx="61351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결과화면은 검색한 키워드와 </a:t>
            </a:r>
            <a:r>
              <a:rPr lang="ko-KR" altLang="en-US" sz="1000" b="1" u="sng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관련도 순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으로 기본 정렬되며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기사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(Article)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또는 레코드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(eBook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인 경우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타이틀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단위로 제공</a:t>
            </a:r>
            <a:endParaRPr lang="ko-KR" altLang="ko-KR" sz="1000" b="1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637332" y="1074372"/>
            <a:ext cx="514858" cy="338554"/>
            <a:chOff x="182193" y="3683027"/>
            <a:chExt cx="366401" cy="238032"/>
          </a:xfrm>
        </p:grpSpPr>
        <p:sp>
          <p:nvSpPr>
            <p:cNvPr id="24" name="타원 23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193" y="3683027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1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5029497" y="660644"/>
            <a:ext cx="514858" cy="338554"/>
            <a:chOff x="198667" y="3674889"/>
            <a:chExt cx="366401" cy="238032"/>
          </a:xfrm>
        </p:grpSpPr>
        <p:sp>
          <p:nvSpPr>
            <p:cNvPr id="31" name="타원 30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98667" y="3674889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2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182661" y="9514201"/>
            <a:ext cx="514858" cy="338554"/>
            <a:chOff x="198667" y="3674889"/>
            <a:chExt cx="366401" cy="238032"/>
          </a:xfrm>
        </p:grpSpPr>
        <p:sp>
          <p:nvSpPr>
            <p:cNvPr id="34" name="타원 33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98667" y="3674889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2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36" name="직사각형 35"/>
          <p:cNvSpPr/>
          <p:nvPr/>
        </p:nvSpPr>
        <p:spPr>
          <a:xfrm>
            <a:off x="522566" y="9561931"/>
            <a:ext cx="613516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ko-KR" altLang="en-US" sz="1000" b="1" u="sng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관련도 순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은 최신 일자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/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오래된 일자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/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출판물명 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ABC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순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en-US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등으로 수정 가능</a:t>
            </a:r>
            <a:r>
              <a:rPr lang="en-US" altLang="ko-KR" sz="1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endParaRPr lang="ko-KR" altLang="ko-KR" sz="1000" b="1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cxnSp>
        <p:nvCxnSpPr>
          <p:cNvPr id="37" name="연결선: 꺾임 36"/>
          <p:cNvCxnSpPr/>
          <p:nvPr/>
        </p:nvCxnSpPr>
        <p:spPr>
          <a:xfrm rot="10800000">
            <a:off x="5037206" y="1076094"/>
            <a:ext cx="218314" cy="187069"/>
          </a:xfrm>
          <a:prstGeom prst="bentConnector3">
            <a:avLst>
              <a:gd name="adj1" fmla="val 36911"/>
            </a:avLst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5286926" y="1183410"/>
            <a:ext cx="287268" cy="139314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화살표: 오른쪽 38"/>
          <p:cNvSpPr/>
          <p:nvPr/>
        </p:nvSpPr>
        <p:spPr>
          <a:xfrm rot="8422360">
            <a:off x="5592000" y="1047714"/>
            <a:ext cx="106680" cy="122450"/>
          </a:xfrm>
          <a:prstGeom prst="rightArrow">
            <a:avLst/>
          </a:prstGeom>
          <a:solidFill>
            <a:srgbClr val="FF8585"/>
          </a:solidFill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="" xmlns:a16="http://schemas.microsoft.com/office/drawing/2014/main" id="{007CFE27-3AD4-48A3-8C73-B244B575AD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2201" y="1611577"/>
            <a:ext cx="1022002" cy="1530981"/>
          </a:xfrm>
          <a:prstGeom prst="rect">
            <a:avLst/>
          </a:prstGeom>
          <a:ln w="3175">
            <a:solidFill>
              <a:srgbClr val="4675C7"/>
            </a:solidFill>
          </a:ln>
        </p:spPr>
      </p:pic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F741EEE5-47C7-47FD-8035-E65AFE072F2C}"/>
              </a:ext>
            </a:extLst>
          </p:cNvPr>
          <p:cNvSpPr/>
          <p:nvPr/>
        </p:nvSpPr>
        <p:spPr>
          <a:xfrm>
            <a:off x="6065476" y="1178818"/>
            <a:ext cx="421923" cy="155782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6" name="연결선: 꺾임 45">
            <a:extLst>
              <a:ext uri="{FF2B5EF4-FFF2-40B4-BE49-F238E27FC236}">
                <a16:creationId xmlns="" xmlns:a16="http://schemas.microsoft.com/office/drawing/2014/main" id="{8A593235-9157-4A18-A355-F8BB00B874CA}"/>
              </a:ext>
            </a:extLst>
          </p:cNvPr>
          <p:cNvCxnSpPr>
            <a:cxnSpLocks/>
            <a:stCxn id="45" idx="2"/>
            <a:endCxn id="17" idx="0"/>
          </p:cNvCxnSpPr>
          <p:nvPr/>
        </p:nvCxnSpPr>
        <p:spPr>
          <a:xfrm rot="5400000">
            <a:off x="6065772" y="1376163"/>
            <a:ext cx="208096" cy="19385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그림 50">
            <a:extLst>
              <a:ext uri="{FF2B5EF4-FFF2-40B4-BE49-F238E27FC236}">
                <a16:creationId xmlns="" xmlns:a16="http://schemas.microsoft.com/office/drawing/2014/main" id="{DE8575FB-F294-42CF-A8CC-D07E1BC9E0F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8154"/>
          <a:stretch/>
        </p:blipFill>
        <p:spPr>
          <a:xfrm>
            <a:off x="5315093" y="2961062"/>
            <a:ext cx="1249313" cy="247381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50" name="말풍선: 사각형 49">
            <a:extLst>
              <a:ext uri="{FF2B5EF4-FFF2-40B4-BE49-F238E27FC236}">
                <a16:creationId xmlns="" xmlns:a16="http://schemas.microsoft.com/office/drawing/2014/main" id="{8F58B290-EC82-485D-B44F-6CD05E34234A}"/>
              </a:ext>
            </a:extLst>
          </p:cNvPr>
          <p:cNvSpPr/>
          <p:nvPr/>
        </p:nvSpPr>
        <p:spPr>
          <a:xfrm>
            <a:off x="6266746" y="2792130"/>
            <a:ext cx="421582" cy="140167"/>
          </a:xfrm>
          <a:prstGeom prst="wedgeRectCallout">
            <a:avLst>
              <a:gd name="adj1" fmla="val -33785"/>
              <a:gd name="adj2" fmla="val 89301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/>
              <a:t>Great!</a:t>
            </a:r>
            <a:endParaRPr lang="ko-KR" altLang="en-US" sz="800" b="1" dirty="0"/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DE0ABE18-249C-493B-89EC-F4D2522EACA8}"/>
              </a:ext>
            </a:extLst>
          </p:cNvPr>
          <p:cNvSpPr txBox="1"/>
          <p:nvPr/>
        </p:nvSpPr>
        <p:spPr>
          <a:xfrm>
            <a:off x="5523220" y="3217078"/>
            <a:ext cx="1334326" cy="307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b="1" dirty="0">
                <a:solidFill>
                  <a:srgbClr val="FF8585"/>
                </a:solidFill>
              </a:rPr>
              <a:t>* </a:t>
            </a:r>
            <a:r>
              <a:rPr lang="ko-KR" altLang="en-US" sz="700" b="1" dirty="0">
                <a:solidFill>
                  <a:srgbClr val="FF8585"/>
                </a:solidFill>
              </a:rPr>
              <a:t>여러 건의 검색 결과의 서지사항을 이메일로 반출</a:t>
            </a:r>
            <a:endParaRPr lang="ko-KR" altLang="en-US" sz="600" b="1" dirty="0">
              <a:solidFill>
                <a:srgbClr val="FF8585"/>
              </a:solidFill>
            </a:endParaRPr>
          </a:p>
        </p:txBody>
      </p:sp>
      <p:pic>
        <p:nvPicPr>
          <p:cNvPr id="58" name="그림 57">
            <a:extLst>
              <a:ext uri="{FF2B5EF4-FFF2-40B4-BE49-F238E27FC236}">
                <a16:creationId xmlns="" xmlns:a16="http://schemas.microsoft.com/office/drawing/2014/main" id="{A5E7D63C-135B-4829-9BDD-58EEDF97AE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17111" y="8113511"/>
            <a:ext cx="5215610" cy="720000"/>
          </a:xfrm>
          <a:prstGeom prst="rect">
            <a:avLst/>
          </a:prstGeom>
        </p:spPr>
      </p:pic>
      <p:sp>
        <p:nvSpPr>
          <p:cNvPr id="60" name="직사각형 59">
            <a:extLst>
              <a:ext uri="{FF2B5EF4-FFF2-40B4-BE49-F238E27FC236}">
                <a16:creationId xmlns="" xmlns:a16="http://schemas.microsoft.com/office/drawing/2014/main" id="{C579A958-8A04-4024-B193-07D34F2CF266}"/>
              </a:ext>
            </a:extLst>
          </p:cNvPr>
          <p:cNvSpPr/>
          <p:nvPr/>
        </p:nvSpPr>
        <p:spPr>
          <a:xfrm flipV="1">
            <a:off x="1783081" y="8818688"/>
            <a:ext cx="4462314" cy="1231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>
            <a:extLst>
              <a:ext uri="{FF2B5EF4-FFF2-40B4-BE49-F238E27FC236}">
                <a16:creationId xmlns="" xmlns:a16="http://schemas.microsoft.com/office/drawing/2014/main" id="{E48E3731-BB9B-4A1F-9783-51FB56EB5739}"/>
              </a:ext>
            </a:extLst>
          </p:cNvPr>
          <p:cNvSpPr/>
          <p:nvPr/>
        </p:nvSpPr>
        <p:spPr>
          <a:xfrm flipV="1">
            <a:off x="2528945" y="8797340"/>
            <a:ext cx="109105" cy="135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말풍선: 사각형 61">
            <a:extLst>
              <a:ext uri="{FF2B5EF4-FFF2-40B4-BE49-F238E27FC236}">
                <a16:creationId xmlns="" xmlns:a16="http://schemas.microsoft.com/office/drawing/2014/main" id="{9955C511-FEAF-4B1E-967A-3694DAF95C21}"/>
              </a:ext>
            </a:extLst>
          </p:cNvPr>
          <p:cNvSpPr/>
          <p:nvPr/>
        </p:nvSpPr>
        <p:spPr>
          <a:xfrm>
            <a:off x="2667812" y="8601678"/>
            <a:ext cx="1491170" cy="349043"/>
          </a:xfrm>
          <a:prstGeom prst="wedgeRectCallout">
            <a:avLst>
              <a:gd name="adj1" fmla="val -59264"/>
              <a:gd name="adj2" fmla="val -9605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/>
              <a:t>RISS </a:t>
            </a:r>
            <a:r>
              <a:rPr lang="ko-KR" altLang="en-US" sz="800" dirty="0"/>
              <a:t>제공 </a:t>
            </a:r>
            <a:r>
              <a:rPr lang="ko-KR" altLang="en-US" sz="800" b="1" dirty="0"/>
              <a:t>통합검색 구독 대학교</a:t>
            </a:r>
            <a:r>
              <a:rPr lang="ko-KR" altLang="en-US" sz="800" dirty="0"/>
              <a:t>의</a:t>
            </a:r>
            <a:r>
              <a:rPr lang="en-US" altLang="ko-KR" sz="800" dirty="0"/>
              <a:t> </a:t>
            </a:r>
            <a:r>
              <a:rPr lang="ko-KR" altLang="en-US" sz="800" dirty="0"/>
              <a:t>학위논문 원문 링크</a:t>
            </a:r>
          </a:p>
        </p:txBody>
      </p:sp>
      <p:cxnSp>
        <p:nvCxnSpPr>
          <p:cNvPr id="63" name="직선 연결선 62">
            <a:extLst>
              <a:ext uri="{FF2B5EF4-FFF2-40B4-BE49-F238E27FC236}">
                <a16:creationId xmlns="" xmlns:a16="http://schemas.microsoft.com/office/drawing/2014/main" id="{61252B1F-9F89-47B5-A578-D0E45FDCD145}"/>
              </a:ext>
            </a:extLst>
          </p:cNvPr>
          <p:cNvCxnSpPr/>
          <p:nvPr/>
        </p:nvCxnSpPr>
        <p:spPr>
          <a:xfrm flipH="1">
            <a:off x="1835913" y="8824229"/>
            <a:ext cx="677125" cy="0"/>
          </a:xfrm>
          <a:prstGeom prst="line">
            <a:avLst/>
          </a:prstGeom>
          <a:ln>
            <a:solidFill>
              <a:srgbClr val="FF85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그림 39">
            <a:extLst>
              <a:ext uri="{FF2B5EF4-FFF2-40B4-BE49-F238E27FC236}">
                <a16:creationId xmlns="" xmlns:a16="http://schemas.microsoft.com/office/drawing/2014/main" id="{983166B1-93E5-48F0-B66C-3E8A31B76B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9435" y="7113592"/>
            <a:ext cx="150283" cy="150283"/>
          </a:xfrm>
          <a:prstGeom prst="rect">
            <a:avLst/>
          </a:prstGeom>
        </p:spPr>
      </p:pic>
      <p:sp>
        <p:nvSpPr>
          <p:cNvPr id="41" name="모서리가 둥근 사각형 설명선 27">
            <a:extLst>
              <a:ext uri="{FF2B5EF4-FFF2-40B4-BE49-F238E27FC236}">
                <a16:creationId xmlns="" xmlns:a16="http://schemas.microsoft.com/office/drawing/2014/main" id="{62138178-6F2D-4A66-9834-432B52796EB1}"/>
              </a:ext>
            </a:extLst>
          </p:cNvPr>
          <p:cNvSpPr/>
          <p:nvPr/>
        </p:nvSpPr>
        <p:spPr>
          <a:xfrm>
            <a:off x="5009356" y="7401305"/>
            <a:ext cx="1341120" cy="806888"/>
          </a:xfrm>
          <a:prstGeom prst="wedgeRoundRectCallout">
            <a:avLst>
              <a:gd name="adj1" fmla="val 38395"/>
              <a:gd name="adj2" fmla="val -61854"/>
              <a:gd name="adj3" fmla="val 16667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F610C476-ABAF-4067-A04B-35B28299A5B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0113" y="7444061"/>
            <a:ext cx="1239605" cy="72137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FAFEFC3F-6354-46BD-B591-45090EF983D8}"/>
              </a:ext>
            </a:extLst>
          </p:cNvPr>
          <p:cNvSpPr txBox="1"/>
          <p:nvPr/>
        </p:nvSpPr>
        <p:spPr>
          <a:xfrm>
            <a:off x="5218838" y="8122466"/>
            <a:ext cx="1438889" cy="191105"/>
          </a:xfrm>
          <a:prstGeom prst="rect">
            <a:avLst/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>
              <a:defRPr sz="8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ko-KR" altLang="en-US" dirty="0"/>
              <a:t>기사 상세 미리 보기 </a:t>
            </a:r>
            <a:r>
              <a:rPr lang="en-US" altLang="ko-KR" dirty="0"/>
              <a:t>(</a:t>
            </a:r>
            <a:r>
              <a:rPr lang="ko-KR" altLang="en-US" dirty="0"/>
              <a:t>초록</a:t>
            </a:r>
            <a:r>
              <a:rPr lang="en-US" altLang="ko-KR" dirty="0"/>
              <a:t>)</a:t>
            </a:r>
          </a:p>
        </p:txBody>
      </p:sp>
      <p:pic>
        <p:nvPicPr>
          <p:cNvPr id="53" name="그림 52">
            <a:extLst>
              <a:ext uri="{FF2B5EF4-FFF2-40B4-BE49-F238E27FC236}">
                <a16:creationId xmlns="" xmlns:a16="http://schemas.microsoft.com/office/drawing/2014/main" id="{3323A55E-1412-49A7-B0AC-D286D098F9C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02230" y="6963423"/>
            <a:ext cx="1227693" cy="1139414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54" name="그림 53">
            <a:extLst>
              <a:ext uri="{FF2B5EF4-FFF2-40B4-BE49-F238E27FC236}">
                <a16:creationId xmlns="" xmlns:a16="http://schemas.microsoft.com/office/drawing/2014/main" id="{26C20FFD-832E-4F84-A65E-99092BEDDFF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3940" y="7883135"/>
            <a:ext cx="364319" cy="156136"/>
          </a:xfrm>
          <a:prstGeom prst="rect">
            <a:avLst/>
          </a:prstGeom>
          <a:ln>
            <a:solidFill>
              <a:srgbClr val="4AAA52"/>
            </a:solidFill>
          </a:ln>
        </p:spPr>
      </p:pic>
      <p:cxnSp>
        <p:nvCxnSpPr>
          <p:cNvPr id="55" name="직선 화살표 연결선 54">
            <a:extLst>
              <a:ext uri="{FF2B5EF4-FFF2-40B4-BE49-F238E27FC236}">
                <a16:creationId xmlns="" xmlns:a16="http://schemas.microsoft.com/office/drawing/2014/main" id="{D1AFD59D-510E-40BB-8F15-90DC4EAEA921}"/>
              </a:ext>
            </a:extLst>
          </p:cNvPr>
          <p:cNvCxnSpPr/>
          <p:nvPr/>
        </p:nvCxnSpPr>
        <p:spPr>
          <a:xfrm flipV="1">
            <a:off x="617786" y="7964219"/>
            <a:ext cx="431084" cy="1835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직사각형 58">
            <a:extLst>
              <a:ext uri="{FF2B5EF4-FFF2-40B4-BE49-F238E27FC236}">
                <a16:creationId xmlns="" xmlns:a16="http://schemas.microsoft.com/office/drawing/2014/main" id="{D3175D99-F2ED-4B2D-9681-D0FAEF81D0B9}"/>
              </a:ext>
            </a:extLst>
          </p:cNvPr>
          <p:cNvSpPr/>
          <p:nvPr/>
        </p:nvSpPr>
        <p:spPr>
          <a:xfrm>
            <a:off x="1353312" y="8131784"/>
            <a:ext cx="71387" cy="1384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>
            <a:extLst>
              <a:ext uri="{FF2B5EF4-FFF2-40B4-BE49-F238E27FC236}">
                <a16:creationId xmlns="" xmlns:a16="http://schemas.microsoft.com/office/drawing/2014/main" id="{6417520A-8A66-45CB-B013-277DBFE3B2FF}"/>
              </a:ext>
            </a:extLst>
          </p:cNvPr>
          <p:cNvSpPr/>
          <p:nvPr/>
        </p:nvSpPr>
        <p:spPr>
          <a:xfrm>
            <a:off x="1636285" y="7728815"/>
            <a:ext cx="922823" cy="421678"/>
          </a:xfrm>
          <a:prstGeom prst="rect">
            <a:avLst/>
          </a:prstGeom>
          <a:solidFill>
            <a:srgbClr val="4AAA52">
              <a:alpha val="84706"/>
            </a:srgbClr>
          </a:solidFill>
          <a:ln w="19050">
            <a:solidFill>
              <a:srgbClr val="4AAA52">
                <a:alpha val="85098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D53214BF-BB76-4881-99D7-98712D3CE63D}"/>
              </a:ext>
            </a:extLst>
          </p:cNvPr>
          <p:cNvSpPr txBox="1"/>
          <p:nvPr/>
        </p:nvSpPr>
        <p:spPr>
          <a:xfrm>
            <a:off x="1529025" y="7755360"/>
            <a:ext cx="113734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00" dirty="0">
                <a:solidFill>
                  <a:schemeClr val="bg1"/>
                </a:solidFill>
                <a:latin typeface="+mj-ea"/>
                <a:ea typeface="+mj-ea"/>
              </a:rPr>
              <a:t>제한자 별 </a:t>
            </a:r>
            <a:r>
              <a:rPr lang="en-US" altLang="ko-KR" sz="800" dirty="0">
                <a:solidFill>
                  <a:schemeClr val="bg1"/>
                </a:solidFill>
                <a:latin typeface="+mj-ea"/>
                <a:ea typeface="+mj-ea"/>
              </a:rPr>
              <a:t>Top 50 </a:t>
            </a:r>
            <a:r>
              <a:rPr lang="ko-KR" altLang="en-US" sz="800" dirty="0">
                <a:solidFill>
                  <a:schemeClr val="bg1"/>
                </a:solidFill>
                <a:latin typeface="+mj-ea"/>
                <a:ea typeface="+mj-ea"/>
              </a:rPr>
              <a:t>리스트 제공</a:t>
            </a:r>
          </a:p>
        </p:txBody>
      </p:sp>
    </p:spTree>
    <p:extLst>
      <p:ext uri="{BB962C8B-B14F-4D97-AF65-F5344CB8AC3E}">
        <p14:creationId xmlns:p14="http://schemas.microsoft.com/office/powerpoint/2010/main" val="411455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화살표: 오각형 68"/>
          <p:cNvSpPr/>
          <p:nvPr/>
        </p:nvSpPr>
        <p:spPr>
          <a:xfrm rot="6132384">
            <a:off x="1711460" y="8123305"/>
            <a:ext cx="402611" cy="817345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1427413" y="7267635"/>
            <a:ext cx="5364000" cy="128933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2762336" y="5959355"/>
            <a:ext cx="252476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 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바로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PDF Viewer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를 통해 원문 확인 가능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2"/>
          <a:srcRect t="14828" r="76856" b="20753"/>
          <a:stretch/>
        </p:blipFill>
        <p:spPr>
          <a:xfrm>
            <a:off x="1664340" y="5982749"/>
            <a:ext cx="1097996" cy="170874"/>
          </a:xfrm>
          <a:prstGeom prst="rect">
            <a:avLst/>
          </a:prstGeom>
        </p:spPr>
      </p:pic>
      <p:sp>
        <p:nvSpPr>
          <p:cNvPr id="62" name="직사각형 61"/>
          <p:cNvSpPr/>
          <p:nvPr/>
        </p:nvSpPr>
        <p:spPr>
          <a:xfrm>
            <a:off x="2762336" y="6216429"/>
            <a:ext cx="40956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  Wiley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와 같이 </a:t>
            </a:r>
            <a:r>
              <a:rPr lang="ko-KR" altLang="en-US" sz="800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제공사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출판사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명이 있는 경우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제공사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홈페이지로 이동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-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원문 확인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sp>
        <p:nvSpPr>
          <p:cNvPr id="50" name="화살표: 오각형 49"/>
          <p:cNvSpPr/>
          <p:nvPr/>
        </p:nvSpPr>
        <p:spPr>
          <a:xfrm rot="6132384">
            <a:off x="1711460" y="5014150"/>
            <a:ext cx="402611" cy="817345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1427413" y="3739174"/>
            <a:ext cx="5364000" cy="169845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화살표: 오각형 40"/>
          <p:cNvSpPr/>
          <p:nvPr/>
        </p:nvSpPr>
        <p:spPr>
          <a:xfrm rot="6132384">
            <a:off x="1670781" y="2018735"/>
            <a:ext cx="402611" cy="817345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1427413" y="1605230"/>
            <a:ext cx="5364000" cy="864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26997" y="350202"/>
            <a:ext cx="1289709" cy="94643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화살표: 오각형 37"/>
          <p:cNvSpPr/>
          <p:nvPr/>
        </p:nvSpPr>
        <p:spPr>
          <a:xfrm rot="19486095">
            <a:off x="362340" y="269782"/>
            <a:ext cx="1311519" cy="1470566"/>
          </a:xfrm>
          <a:prstGeom prst="homePlate">
            <a:avLst>
              <a:gd name="adj" fmla="val 6896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rcRect t="5720" r="82473" b="22426"/>
          <a:stretch/>
        </p:blipFill>
        <p:spPr>
          <a:xfrm>
            <a:off x="71494" y="401086"/>
            <a:ext cx="1164666" cy="9322034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8" name="직사각형 7"/>
          <p:cNvSpPr/>
          <p:nvPr/>
        </p:nvSpPr>
        <p:spPr>
          <a:xfrm>
            <a:off x="3075262" y="27718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b="1" kern="0" dirty="0">
                <a:solidFill>
                  <a:schemeClr val="bg1"/>
                </a:solidFill>
              </a:rPr>
              <a:t>검색 결과 화면 </a:t>
            </a:r>
            <a:r>
              <a:rPr lang="en-US" altLang="ko-KR" sz="1300" b="1" kern="0" dirty="0">
                <a:solidFill>
                  <a:schemeClr val="bg1"/>
                </a:solidFill>
              </a:rPr>
              <a:t>– </a:t>
            </a:r>
            <a:r>
              <a:rPr lang="ko-KR" altLang="en-US" sz="1300" b="1" kern="0" dirty="0">
                <a:solidFill>
                  <a:schemeClr val="bg1"/>
                </a:solidFill>
              </a:rPr>
              <a:t>상세 설명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549099" y="486409"/>
            <a:ext cx="514858" cy="338554"/>
            <a:chOff x="190430" y="3683027"/>
            <a:chExt cx="366401" cy="238032"/>
          </a:xfrm>
        </p:grpSpPr>
        <p:sp>
          <p:nvSpPr>
            <p:cNvPr id="11" name="타원 10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0430" y="3683027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3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3"/>
          <a:srcRect l="16562" t="7129" r="4121" b="87179"/>
          <a:stretch/>
        </p:blipFill>
        <p:spPr>
          <a:xfrm>
            <a:off x="1470770" y="1663158"/>
            <a:ext cx="5270691" cy="738400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/>
          <a:srcRect l="16562" t="12710" r="2367" b="75210"/>
          <a:stretch/>
        </p:blipFill>
        <p:spPr>
          <a:xfrm>
            <a:off x="1470769" y="3814397"/>
            <a:ext cx="5270692" cy="1533203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3"/>
          <a:srcRect l="16562" t="32204" r="2367" b="59439"/>
          <a:stretch/>
        </p:blipFill>
        <p:spPr>
          <a:xfrm>
            <a:off x="1467317" y="7373998"/>
            <a:ext cx="5270692" cy="1060704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35" name="직사각형 34"/>
          <p:cNvSpPr/>
          <p:nvPr/>
        </p:nvSpPr>
        <p:spPr>
          <a:xfrm>
            <a:off x="1857913" y="823475"/>
            <a:ext cx="488354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1.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원문</a:t>
            </a:r>
            <a:r>
              <a:rPr lang="en-US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(Full-text)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제공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여부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출판연도 제한에서부터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자료 유형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출판물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출판사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주제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언어 구분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제공 데이터베이스</a:t>
            </a:r>
            <a:r>
              <a:rPr lang="en-US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구분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제한자 제공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2.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모든 제한자는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더보기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제공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더 보기 클릭 시 상위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50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건을 팝업으로 제공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-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제한 가능</a:t>
            </a:r>
            <a:endParaRPr lang="ko-KR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914704" y="534493"/>
            <a:ext cx="1152880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주요 </a:t>
            </a:r>
            <a:r>
              <a:rPr lang="ko-KR" altLang="en-US" sz="1000" b="1" dirty="0" err="1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패싯</a:t>
            </a: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/</a:t>
            </a: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제한자</a:t>
            </a:r>
          </a:p>
        </p:txBody>
      </p:sp>
      <p:grpSp>
        <p:nvGrpSpPr>
          <p:cNvPr id="42" name="그룹 41"/>
          <p:cNvGrpSpPr/>
          <p:nvPr/>
        </p:nvGrpSpPr>
        <p:grpSpPr>
          <a:xfrm>
            <a:off x="1567913" y="2623193"/>
            <a:ext cx="514858" cy="338554"/>
            <a:chOff x="199106" y="3674455"/>
            <a:chExt cx="366401" cy="238032"/>
          </a:xfrm>
        </p:grpSpPr>
        <p:sp>
          <p:nvSpPr>
            <p:cNvPr id="43" name="타원 42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99106" y="3674455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4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1914704" y="2679186"/>
            <a:ext cx="1276311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Research Starters</a:t>
            </a:r>
            <a:endParaRPr lang="ko-KR" altLang="en-US" sz="1000" b="1" dirty="0">
              <a:solidFill>
                <a:prstClr val="white"/>
              </a:solidFill>
              <a:latin typeface="Arial"/>
              <a:cs typeface="Arial" panose="020B0604020202020204" pitchFamily="34" charset="0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1872086" y="2962902"/>
            <a:ext cx="488354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*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검색빈도가 높은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6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만 여 토픽에 대한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High quality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요약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-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학습정보 제공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*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토픽에 대한 이미지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사진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동영상 정보를 제공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HTML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원문에 대한 </a:t>
            </a:r>
            <a:r>
              <a:rPr lang="ko-KR" altLang="en-US" sz="800" b="1" kern="0" dirty="0" err="1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읽어주기</a:t>
            </a:r>
            <a:r>
              <a:rPr lang="en-US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(TTS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기능</a:t>
            </a:r>
            <a:r>
              <a:rPr lang="en-US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b="1" kern="0" dirty="0">
                <a:solidFill>
                  <a:srgbClr val="4675C7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기계어 번역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기능 등 활용 가능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3276387" y="2708771"/>
            <a:ext cx="3429000" cy="20005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7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lato"/>
              </a:rPr>
              <a:t>제공처</a:t>
            </a:r>
            <a:r>
              <a:rPr lang="en-US" altLang="ko-KR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lato"/>
              </a:rPr>
              <a:t>: </a:t>
            </a:r>
            <a:r>
              <a:rPr lang="en-US" altLang="ko-KR" sz="7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lato"/>
              </a:rPr>
              <a:t>Salem Press,  </a:t>
            </a:r>
            <a:r>
              <a:rPr lang="en-US" altLang="ko-KR" sz="700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lato"/>
              </a:rPr>
              <a:t>Encyclopædia</a:t>
            </a:r>
            <a:r>
              <a:rPr lang="en-US" altLang="ko-KR" sz="7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lato"/>
              </a:rPr>
              <a:t> Britannica, American National Biography</a:t>
            </a:r>
            <a:endParaRPr lang="en-US" altLang="ko-KR" sz="700" b="0" i="1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lato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1567913" y="5598353"/>
            <a:ext cx="514858" cy="338554"/>
            <a:chOff x="199106" y="3674455"/>
            <a:chExt cx="366401" cy="238032"/>
          </a:xfrm>
        </p:grpSpPr>
        <p:sp>
          <p:nvSpPr>
            <p:cNvPr id="53" name="타원 52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99106" y="3674455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5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55" name="직사각형 54"/>
          <p:cNvSpPr/>
          <p:nvPr/>
        </p:nvSpPr>
        <p:spPr>
          <a:xfrm>
            <a:off x="1914704" y="5654346"/>
            <a:ext cx="1152880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기사 레코드 확인</a:t>
            </a:r>
          </a:p>
        </p:txBody>
      </p:sp>
      <p:pic>
        <p:nvPicPr>
          <p:cNvPr id="58" name="그림 5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7957" y="6227284"/>
            <a:ext cx="1174946" cy="224513"/>
          </a:xfrm>
          <a:prstGeom prst="rect">
            <a:avLst/>
          </a:prstGeom>
        </p:spPr>
      </p:pic>
      <p:pic>
        <p:nvPicPr>
          <p:cNvPr id="63" name="그림 62"/>
          <p:cNvPicPr>
            <a:picLocks noChangeAspect="1"/>
          </p:cNvPicPr>
          <p:nvPr/>
        </p:nvPicPr>
        <p:blipFill rotWithShape="1">
          <a:blip r:embed="rId2"/>
          <a:srcRect l="31458" t="14829" r="25763" b="-8156"/>
          <a:stretch/>
        </p:blipFill>
        <p:spPr>
          <a:xfrm>
            <a:off x="1688145" y="6520166"/>
            <a:ext cx="1845041" cy="225051"/>
          </a:xfrm>
          <a:prstGeom prst="rect">
            <a:avLst/>
          </a:prstGeom>
        </p:spPr>
      </p:pic>
      <p:pic>
        <p:nvPicPr>
          <p:cNvPr id="64" name="그림 63"/>
          <p:cNvPicPr>
            <a:picLocks noChangeAspect="1"/>
          </p:cNvPicPr>
          <p:nvPr/>
        </p:nvPicPr>
        <p:blipFill rotWithShape="1">
          <a:blip r:embed="rId2"/>
          <a:srcRect l="74715" t="1410" r="101" b="1676"/>
          <a:stretch/>
        </p:blipFill>
        <p:spPr>
          <a:xfrm>
            <a:off x="1700337" y="6767497"/>
            <a:ext cx="1086196" cy="233704"/>
          </a:xfrm>
          <a:prstGeom prst="rect">
            <a:avLst/>
          </a:prstGeom>
        </p:spPr>
      </p:pic>
      <p:sp>
        <p:nvSpPr>
          <p:cNvPr id="65" name="직사각형 64"/>
          <p:cNvSpPr/>
          <p:nvPr/>
        </p:nvSpPr>
        <p:spPr>
          <a:xfrm>
            <a:off x="3475388" y="6484417"/>
            <a:ext cx="254746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  WOS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또는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Scopus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등재 저널 확인 가능 표시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2685365" y="6772128"/>
            <a:ext cx="391331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  JCR Impact Factor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값 여부 확인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로고 제공 시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IF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값이 있는 출판물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</a:t>
            </a:r>
          </a:p>
        </p:txBody>
      </p:sp>
      <p:grpSp>
        <p:nvGrpSpPr>
          <p:cNvPr id="71" name="그룹 70"/>
          <p:cNvGrpSpPr/>
          <p:nvPr/>
        </p:nvGrpSpPr>
        <p:grpSpPr>
          <a:xfrm>
            <a:off x="1567913" y="8733638"/>
            <a:ext cx="514858" cy="338554"/>
            <a:chOff x="199106" y="3674455"/>
            <a:chExt cx="366401" cy="238032"/>
          </a:xfrm>
        </p:grpSpPr>
        <p:sp>
          <p:nvSpPr>
            <p:cNvPr id="72" name="타원 71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99106" y="3674455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6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74" name="직사각형 73"/>
          <p:cNvSpPr/>
          <p:nvPr/>
        </p:nvSpPr>
        <p:spPr>
          <a:xfrm>
            <a:off x="1914704" y="8789631"/>
            <a:ext cx="1657826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AP </a:t>
            </a: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통신 동영상 무료 제공</a:t>
            </a:r>
          </a:p>
        </p:txBody>
      </p:sp>
      <p:sp>
        <p:nvSpPr>
          <p:cNvPr id="75" name="직사각형 74"/>
          <p:cNvSpPr/>
          <p:nvPr/>
        </p:nvSpPr>
        <p:spPr>
          <a:xfrm>
            <a:off x="1862535" y="9081960"/>
            <a:ext cx="48835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* 60,000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여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AP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통신사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(Associated Press)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제공 비디오 자료 무료 제공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다양한 주제 분야의 현 시대관련 뉴스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역사적인 사건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유명 인사 등에 대한 토픽 포함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A6018F9D-5092-46C0-8238-A4CF71EB0C37}"/>
              </a:ext>
            </a:extLst>
          </p:cNvPr>
          <p:cNvSpPr txBox="1"/>
          <p:nvPr/>
        </p:nvSpPr>
        <p:spPr>
          <a:xfrm>
            <a:off x="1176859" y="9503874"/>
            <a:ext cx="1022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b="1" dirty="0">
                <a:solidFill>
                  <a:srgbClr val="FF8585"/>
                </a:solidFill>
              </a:rPr>
              <a:t>* </a:t>
            </a:r>
            <a:r>
              <a:rPr lang="ko-KR" altLang="en-US" sz="700" b="1" dirty="0">
                <a:solidFill>
                  <a:srgbClr val="FF8585"/>
                </a:solidFill>
              </a:rPr>
              <a:t>제공 데이터베이스 별 제한 가능</a:t>
            </a:r>
            <a:endParaRPr lang="ko-KR" altLang="en-US" sz="600" b="1" dirty="0">
              <a:solidFill>
                <a:srgbClr val="FF8585"/>
              </a:solidFill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="" xmlns:a16="http://schemas.microsoft.com/office/drawing/2014/main" id="{1E64E1A1-8DD8-4022-B4DB-08C9A136046B}"/>
              </a:ext>
            </a:extLst>
          </p:cNvPr>
          <p:cNvSpPr/>
          <p:nvPr/>
        </p:nvSpPr>
        <p:spPr>
          <a:xfrm>
            <a:off x="78154" y="8401734"/>
            <a:ext cx="1084952" cy="1239520"/>
          </a:xfrm>
          <a:prstGeom prst="roundRect">
            <a:avLst>
              <a:gd name="adj" fmla="val 5430"/>
            </a:avLst>
          </a:prstGeom>
          <a:noFill/>
          <a:ln w="3175"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말풍선: 사각형 48">
            <a:extLst>
              <a:ext uri="{FF2B5EF4-FFF2-40B4-BE49-F238E27FC236}">
                <a16:creationId xmlns="" xmlns:a16="http://schemas.microsoft.com/office/drawing/2014/main" id="{DB3D719D-220A-4E3C-B674-01960F3FCF41}"/>
              </a:ext>
            </a:extLst>
          </p:cNvPr>
          <p:cNvSpPr/>
          <p:nvPr/>
        </p:nvSpPr>
        <p:spPr>
          <a:xfrm>
            <a:off x="1032029" y="9336733"/>
            <a:ext cx="421582" cy="140167"/>
          </a:xfrm>
          <a:prstGeom prst="wedgeRectCallout">
            <a:avLst>
              <a:gd name="adj1" fmla="val -33785"/>
              <a:gd name="adj2" fmla="val 89301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/>
              <a:t>Great!</a:t>
            </a:r>
            <a:endParaRPr lang="ko-KR" altLang="en-US" sz="800" b="1" dirty="0"/>
          </a:p>
        </p:txBody>
      </p:sp>
    </p:spTree>
    <p:extLst>
      <p:ext uri="{BB962C8B-B14F-4D97-AF65-F5344CB8AC3E}">
        <p14:creationId xmlns:p14="http://schemas.microsoft.com/office/powerpoint/2010/main" val="833129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화살표: 오각형 81"/>
          <p:cNvSpPr/>
          <p:nvPr/>
        </p:nvSpPr>
        <p:spPr>
          <a:xfrm rot="6132384">
            <a:off x="406712" y="6620629"/>
            <a:ext cx="402611" cy="817345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직사각형 82"/>
          <p:cNvSpPr/>
          <p:nvPr/>
        </p:nvSpPr>
        <p:spPr>
          <a:xfrm>
            <a:off x="98618" y="3703444"/>
            <a:ext cx="5424601" cy="334553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오각형 78"/>
          <p:cNvSpPr/>
          <p:nvPr/>
        </p:nvSpPr>
        <p:spPr>
          <a:xfrm>
            <a:off x="1312017" y="2714356"/>
            <a:ext cx="334482" cy="669643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오각형 77"/>
          <p:cNvSpPr/>
          <p:nvPr/>
        </p:nvSpPr>
        <p:spPr>
          <a:xfrm>
            <a:off x="3301885" y="2724718"/>
            <a:ext cx="334482" cy="669643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화살표: 오각형 40"/>
          <p:cNvSpPr/>
          <p:nvPr/>
        </p:nvSpPr>
        <p:spPr>
          <a:xfrm rot="6132384">
            <a:off x="339310" y="1225139"/>
            <a:ext cx="402611" cy="817345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98618" y="571500"/>
            <a:ext cx="5424601" cy="10896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8" name="직사각형 7"/>
          <p:cNvSpPr/>
          <p:nvPr/>
        </p:nvSpPr>
        <p:spPr>
          <a:xfrm>
            <a:off x="3075262" y="27718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b="1" kern="0" dirty="0">
                <a:solidFill>
                  <a:schemeClr val="bg1"/>
                </a:solidFill>
              </a:rPr>
              <a:t>검색 결과 화면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91447" y="1860543"/>
            <a:ext cx="514858" cy="338554"/>
            <a:chOff x="201276" y="3683027"/>
            <a:chExt cx="366401" cy="238032"/>
          </a:xfrm>
        </p:grpSpPr>
        <p:sp>
          <p:nvSpPr>
            <p:cNvPr id="11" name="타원 10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01276" y="3683027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5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4"/>
          <a:srcRect l="16562" t="51674" r="2367" b="41285"/>
          <a:stretch/>
        </p:blipFill>
        <p:spPr>
          <a:xfrm>
            <a:off x="176207" y="644413"/>
            <a:ext cx="5270692" cy="893626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35" name="직사각형 34"/>
          <p:cNvSpPr/>
          <p:nvPr/>
        </p:nvSpPr>
        <p:spPr>
          <a:xfrm>
            <a:off x="2806347" y="1931215"/>
            <a:ext cx="394497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전국 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10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개 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FRIC (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외국학술지원센터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로 원문 복사 신청 가능한 자원에 대한 링크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541812" y="1908627"/>
            <a:ext cx="1324402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FRIC </a:t>
            </a: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무료 문헌복사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2227" y="2688903"/>
            <a:ext cx="2458104" cy="736510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8127" y="1916481"/>
            <a:ext cx="706623" cy="246938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483018" y="2212561"/>
            <a:ext cx="61616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-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원문이 제공되지 않는 레코드 중에서 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FRIC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에서 무료로 제공하는 기사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(Article)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인 경우 표시</a:t>
            </a:r>
            <a:endParaRPr lang="en-US" altLang="ko-KR" sz="90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</a:endParaRPr>
          </a:p>
          <a:p>
            <a:r>
              <a:rPr lang="en-US" altLang="ko-KR" sz="900" b="1" dirty="0">
                <a:solidFill>
                  <a:schemeClr val="accent2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- </a:t>
            </a:r>
            <a:r>
              <a:rPr lang="en-US" altLang="ko-KR" sz="900" b="1" dirty="0">
                <a:solidFill>
                  <a:schemeClr val="accent2"/>
                </a:solidFill>
                <a:latin typeface="맑은 고딕" panose="020B0503020000020004" pitchFamily="50" charset="-127"/>
              </a:rPr>
              <a:t>RISS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사이트로 이동하여 계정 생성 후 원문 신청 </a:t>
            </a:r>
            <a:endParaRPr lang="en-US" altLang="ko-KR" sz="90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2359" y="2694041"/>
            <a:ext cx="1626102" cy="734369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33979" y="2714356"/>
            <a:ext cx="260268" cy="178935"/>
          </a:xfrm>
          <a:prstGeom prst="rect">
            <a:avLst/>
          </a:prstGeom>
        </p:spPr>
      </p:pic>
      <p:sp>
        <p:nvSpPr>
          <p:cNvPr id="76" name="직사각형 75"/>
          <p:cNvSpPr/>
          <p:nvPr/>
        </p:nvSpPr>
        <p:spPr>
          <a:xfrm>
            <a:off x="2775866" y="1341897"/>
            <a:ext cx="795373" cy="182169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오른쪽 76"/>
          <p:cNvSpPr/>
          <p:nvPr/>
        </p:nvSpPr>
        <p:spPr>
          <a:xfrm rot="2687751">
            <a:off x="2643889" y="1192911"/>
            <a:ext cx="106680" cy="122450"/>
          </a:xfrm>
          <a:prstGeom prst="rightArrow">
            <a:avLst/>
          </a:prstGeom>
          <a:solidFill>
            <a:srgbClr val="FF8585"/>
          </a:solidFill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229" y="3000451"/>
            <a:ext cx="843364" cy="159416"/>
          </a:xfrm>
          <a:prstGeom prst="rect">
            <a:avLst/>
          </a:prstGeom>
          <a:ln w="9525">
            <a:solidFill>
              <a:srgbClr val="FF8585"/>
            </a:solidFill>
          </a:ln>
        </p:spPr>
      </p:pic>
      <p:sp>
        <p:nvSpPr>
          <p:cNvPr id="81" name="직사각형 80"/>
          <p:cNvSpPr/>
          <p:nvPr/>
        </p:nvSpPr>
        <p:spPr>
          <a:xfrm>
            <a:off x="3773932" y="3033126"/>
            <a:ext cx="817880" cy="175060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10"/>
          <a:srcRect t="3484" b="34234"/>
          <a:stretch/>
        </p:blipFill>
        <p:spPr>
          <a:xfrm>
            <a:off x="176207" y="3812289"/>
            <a:ext cx="5270692" cy="3013181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grpSp>
        <p:nvGrpSpPr>
          <p:cNvPr id="87" name="그룹 86"/>
          <p:cNvGrpSpPr/>
          <p:nvPr/>
        </p:nvGrpSpPr>
        <p:grpSpPr>
          <a:xfrm>
            <a:off x="192089" y="7247169"/>
            <a:ext cx="514858" cy="338554"/>
            <a:chOff x="201276" y="3683027"/>
            <a:chExt cx="366401" cy="238032"/>
          </a:xfrm>
        </p:grpSpPr>
        <p:sp>
          <p:nvSpPr>
            <p:cNvPr id="88" name="타원 87"/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01276" y="3683027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6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90" name="직사각형 89"/>
          <p:cNvSpPr/>
          <p:nvPr/>
        </p:nvSpPr>
        <p:spPr>
          <a:xfrm>
            <a:off x="542454" y="7295253"/>
            <a:ext cx="1152880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레코드 상세 보기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="" xmlns:a16="http://schemas.microsoft.com/office/drawing/2014/main" id="{A7CE4942-83D4-4FB0-9D14-1A3E3291B1EA}"/>
              </a:ext>
            </a:extLst>
          </p:cNvPr>
          <p:cNvSpPr/>
          <p:nvPr/>
        </p:nvSpPr>
        <p:spPr>
          <a:xfrm>
            <a:off x="591229" y="7565227"/>
            <a:ext cx="61616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-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해당 레코드의 관련 정보를 보다 상세하게 살펴 보기 가능 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전체 저자사항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수록 출판물 정보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주제어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저자 제공 키워드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초록의 전문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, ISSN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정보 등 상세 정보 제공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</p:txBody>
      </p:sp>
      <p:pic>
        <p:nvPicPr>
          <p:cNvPr id="38" name="그림 37">
            <a:extLst>
              <a:ext uri="{FF2B5EF4-FFF2-40B4-BE49-F238E27FC236}">
                <a16:creationId xmlns="" xmlns:a16="http://schemas.microsoft.com/office/drawing/2014/main" id="{D146C164-9BD0-4E37-A578-AD5A95606BE2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8122" t="53734" r="36628" b="38615"/>
          <a:stretch/>
        </p:blipFill>
        <p:spPr>
          <a:xfrm>
            <a:off x="491551" y="7969701"/>
            <a:ext cx="631513" cy="346149"/>
          </a:xfrm>
          <a:prstGeom prst="rect">
            <a:avLst/>
          </a:prstGeom>
        </p:spPr>
      </p:pic>
      <p:sp>
        <p:nvSpPr>
          <p:cNvPr id="39" name="직사각형 38">
            <a:extLst>
              <a:ext uri="{FF2B5EF4-FFF2-40B4-BE49-F238E27FC236}">
                <a16:creationId xmlns="" xmlns:a16="http://schemas.microsoft.com/office/drawing/2014/main" id="{64F9107B-C01C-4BA1-AD31-A15D45659AA5}"/>
              </a:ext>
            </a:extLst>
          </p:cNvPr>
          <p:cNvSpPr/>
          <p:nvPr/>
        </p:nvSpPr>
        <p:spPr>
          <a:xfrm>
            <a:off x="1102061" y="8043183"/>
            <a:ext cx="616162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해당 레코드를 인용하고자 할 때 </a:t>
            </a:r>
            <a:r>
              <a:rPr lang="ko-KR" altLang="en-U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자동으로 인용 형식 제공 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(MLA, APA, Harvard, AMA 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등 형식 자동 제공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44" name="말풍선: 사각형 43">
            <a:extLst>
              <a:ext uri="{FF2B5EF4-FFF2-40B4-BE49-F238E27FC236}">
                <a16:creationId xmlns="" xmlns:a16="http://schemas.microsoft.com/office/drawing/2014/main" id="{06046656-7341-4E7C-8DFA-D5D645B8E36F}"/>
              </a:ext>
            </a:extLst>
          </p:cNvPr>
          <p:cNvSpPr/>
          <p:nvPr/>
        </p:nvSpPr>
        <p:spPr>
          <a:xfrm>
            <a:off x="563354" y="2677327"/>
            <a:ext cx="640659" cy="213649"/>
          </a:xfrm>
          <a:prstGeom prst="wedgeRectCallout">
            <a:avLst>
              <a:gd name="adj1" fmla="val -13903"/>
              <a:gd name="adj2" fmla="val 72540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/>
              <a:t>제공 방식</a:t>
            </a:r>
          </a:p>
        </p:txBody>
      </p:sp>
      <p:sp>
        <p:nvSpPr>
          <p:cNvPr id="46" name="말풍선: 사각형 45">
            <a:extLst>
              <a:ext uri="{FF2B5EF4-FFF2-40B4-BE49-F238E27FC236}">
                <a16:creationId xmlns="" xmlns:a16="http://schemas.microsoft.com/office/drawing/2014/main" id="{395DA7C4-D5AC-4722-AA2E-24604CE76B6E}"/>
              </a:ext>
            </a:extLst>
          </p:cNvPr>
          <p:cNvSpPr/>
          <p:nvPr/>
        </p:nvSpPr>
        <p:spPr>
          <a:xfrm>
            <a:off x="97844" y="7884853"/>
            <a:ext cx="421582" cy="140167"/>
          </a:xfrm>
          <a:prstGeom prst="wedgeRectCallout">
            <a:avLst>
              <a:gd name="adj1" fmla="val 38514"/>
              <a:gd name="adj2" fmla="val 85224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/>
              <a:t>Great!</a:t>
            </a:r>
            <a:endParaRPr lang="ko-KR" altLang="en-US" sz="800" b="1" dirty="0"/>
          </a:p>
        </p:txBody>
      </p: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2740E976-41C1-4774-8DBB-6180CE50003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3354" y="8326787"/>
            <a:ext cx="5576363" cy="1528943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0" name="그림 19">
            <a:extLst>
              <a:ext uri="{FF2B5EF4-FFF2-40B4-BE49-F238E27FC236}">
                <a16:creationId xmlns="" xmlns:a16="http://schemas.microsoft.com/office/drawing/2014/main" id="{835A8781-8F9F-4F7F-9717-22A5F41F034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00808" y="4820444"/>
            <a:ext cx="1081495" cy="851571"/>
          </a:xfrm>
          <a:prstGeom prst="rect">
            <a:avLst/>
          </a:prstGeom>
          <a:ln>
            <a:solidFill>
              <a:srgbClr val="FF8585"/>
            </a:solidFill>
          </a:ln>
        </p:spPr>
      </p:pic>
      <p:sp>
        <p:nvSpPr>
          <p:cNvPr id="47" name="말풍선: 사각형 46">
            <a:extLst>
              <a:ext uri="{FF2B5EF4-FFF2-40B4-BE49-F238E27FC236}">
                <a16:creationId xmlns="" xmlns:a16="http://schemas.microsoft.com/office/drawing/2014/main" id="{62291B89-0A3A-4E01-832B-51949F0315C8}"/>
              </a:ext>
            </a:extLst>
          </p:cNvPr>
          <p:cNvSpPr/>
          <p:nvPr/>
        </p:nvSpPr>
        <p:spPr>
          <a:xfrm>
            <a:off x="6329739" y="4750360"/>
            <a:ext cx="421582" cy="140167"/>
          </a:xfrm>
          <a:prstGeom prst="wedgeRectCallout">
            <a:avLst>
              <a:gd name="adj1" fmla="val -34990"/>
              <a:gd name="adj2" fmla="val 77974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/>
              <a:t>Great!</a:t>
            </a:r>
            <a:endParaRPr lang="ko-KR" altLang="en-US" sz="800" b="1" dirty="0"/>
          </a:p>
        </p:txBody>
      </p:sp>
      <p:pic>
        <p:nvPicPr>
          <p:cNvPr id="21" name="그림 20">
            <a:extLst>
              <a:ext uri="{FF2B5EF4-FFF2-40B4-BE49-F238E27FC236}">
                <a16:creationId xmlns="" xmlns:a16="http://schemas.microsoft.com/office/drawing/2014/main" id="{5E1D846F-946A-4105-ABB7-40680F28487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2339"/>
          <a:stretch/>
        </p:blipFill>
        <p:spPr>
          <a:xfrm>
            <a:off x="5600808" y="4365790"/>
            <a:ext cx="1081495" cy="309040"/>
          </a:xfrm>
          <a:prstGeom prst="rect">
            <a:avLst/>
          </a:prstGeom>
          <a:ln>
            <a:solidFill>
              <a:srgbClr val="FF8585"/>
            </a:solidFill>
          </a:ln>
        </p:spPr>
      </p:pic>
      <p:cxnSp>
        <p:nvCxnSpPr>
          <p:cNvPr id="23" name="직선 화살표 연결선 22">
            <a:extLst>
              <a:ext uri="{FF2B5EF4-FFF2-40B4-BE49-F238E27FC236}">
                <a16:creationId xmlns="" xmlns:a16="http://schemas.microsoft.com/office/drawing/2014/main" id="{77D9849D-5E44-4137-800E-8531954F347D}"/>
              </a:ext>
            </a:extLst>
          </p:cNvPr>
          <p:cNvCxnSpPr>
            <a:cxnSpLocks/>
          </p:cNvCxnSpPr>
          <p:nvPr/>
        </p:nvCxnSpPr>
        <p:spPr>
          <a:xfrm>
            <a:off x="5411485" y="4230267"/>
            <a:ext cx="153659" cy="117967"/>
          </a:xfrm>
          <a:prstGeom prst="straightConnector1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화살표 연결선 54">
            <a:extLst>
              <a:ext uri="{FF2B5EF4-FFF2-40B4-BE49-F238E27FC236}">
                <a16:creationId xmlns="" xmlns:a16="http://schemas.microsoft.com/office/drawing/2014/main" id="{2B9D1729-8949-4877-96EF-100B5071CD86}"/>
              </a:ext>
            </a:extLst>
          </p:cNvPr>
          <p:cNvCxnSpPr>
            <a:cxnSpLocks/>
          </p:cNvCxnSpPr>
          <p:nvPr/>
        </p:nvCxnSpPr>
        <p:spPr>
          <a:xfrm>
            <a:off x="5356409" y="4929760"/>
            <a:ext cx="189549" cy="0"/>
          </a:xfrm>
          <a:prstGeom prst="straightConnector1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말풍선: 사각형 56">
            <a:extLst>
              <a:ext uri="{FF2B5EF4-FFF2-40B4-BE49-F238E27FC236}">
                <a16:creationId xmlns="" xmlns:a16="http://schemas.microsoft.com/office/drawing/2014/main" id="{65C5D502-0788-4A08-8115-CADB8752753A}"/>
              </a:ext>
            </a:extLst>
          </p:cNvPr>
          <p:cNvSpPr/>
          <p:nvPr/>
        </p:nvSpPr>
        <p:spPr>
          <a:xfrm>
            <a:off x="6329739" y="4238483"/>
            <a:ext cx="421582" cy="140167"/>
          </a:xfrm>
          <a:prstGeom prst="wedgeRectCallout">
            <a:avLst>
              <a:gd name="adj1" fmla="val -34990"/>
              <a:gd name="adj2" fmla="val 77974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/>
              <a:t>Great!</a:t>
            </a:r>
            <a:endParaRPr lang="ko-KR" altLang="en-US" sz="800" b="1" dirty="0"/>
          </a:p>
        </p:txBody>
      </p:sp>
    </p:spTree>
    <p:extLst>
      <p:ext uri="{BB962C8B-B14F-4D97-AF65-F5344CB8AC3E}">
        <p14:creationId xmlns:p14="http://schemas.microsoft.com/office/powerpoint/2010/main" val="2861195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화살표: 오각형 67">
            <a:extLst>
              <a:ext uri="{FF2B5EF4-FFF2-40B4-BE49-F238E27FC236}">
                <a16:creationId xmlns="" xmlns:a16="http://schemas.microsoft.com/office/drawing/2014/main" id="{78AF27C6-C987-4A62-9CA4-023B5A9BA3A9}"/>
              </a:ext>
            </a:extLst>
          </p:cNvPr>
          <p:cNvSpPr/>
          <p:nvPr/>
        </p:nvSpPr>
        <p:spPr>
          <a:xfrm rot="6132384">
            <a:off x="312578" y="5548107"/>
            <a:ext cx="402611" cy="817345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직사각형 68">
            <a:extLst>
              <a:ext uri="{FF2B5EF4-FFF2-40B4-BE49-F238E27FC236}">
                <a16:creationId xmlns="" xmlns:a16="http://schemas.microsoft.com/office/drawing/2014/main" id="{283DB455-9748-45CA-B04F-3C5D0AEC75BA}"/>
              </a:ext>
            </a:extLst>
          </p:cNvPr>
          <p:cNvSpPr/>
          <p:nvPr/>
        </p:nvSpPr>
        <p:spPr>
          <a:xfrm>
            <a:off x="82878" y="2909567"/>
            <a:ext cx="6196002" cy="307915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="" xmlns:a16="http://schemas.microsoft.com/office/drawing/2014/main" id="{1672E203-CA6F-4021-AF48-C1A4CF4A8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88" y="2965533"/>
            <a:ext cx="6059943" cy="2923069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8" name="직사각형 7"/>
          <p:cNvSpPr/>
          <p:nvPr/>
        </p:nvSpPr>
        <p:spPr>
          <a:xfrm>
            <a:off x="3075262" y="27718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b="1" kern="0" dirty="0">
                <a:solidFill>
                  <a:schemeClr val="bg1"/>
                </a:solidFill>
              </a:rPr>
              <a:t>개인 계정 활용하기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="" xmlns:a16="http://schemas.microsoft.com/office/drawing/2014/main" id="{5890E387-040F-4B55-A66A-0F817739AE9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2416" b="26583"/>
          <a:stretch/>
        </p:blipFill>
        <p:spPr>
          <a:xfrm>
            <a:off x="406099" y="456212"/>
            <a:ext cx="1143000" cy="497711"/>
          </a:xfrm>
          <a:prstGeom prst="rect">
            <a:avLst/>
          </a:prstGeom>
        </p:spPr>
      </p:pic>
      <p:sp>
        <p:nvSpPr>
          <p:cNvPr id="49" name="직사각형 48">
            <a:extLst>
              <a:ext uri="{FF2B5EF4-FFF2-40B4-BE49-F238E27FC236}">
                <a16:creationId xmlns="" xmlns:a16="http://schemas.microsoft.com/office/drawing/2014/main" id="{ABA1CB09-1655-48C2-849B-712587E5C193}"/>
              </a:ext>
            </a:extLst>
          </p:cNvPr>
          <p:cNvSpPr/>
          <p:nvPr/>
        </p:nvSpPr>
        <p:spPr>
          <a:xfrm>
            <a:off x="1510597" y="597345"/>
            <a:ext cx="616162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서지 관리도구 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(EndNote, </a:t>
            </a:r>
            <a:r>
              <a:rPr lang="en-US" altLang="ko-KR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RefWorks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, </a:t>
            </a:r>
            <a:r>
              <a:rPr lang="en-US" altLang="ko-KR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Mendeley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등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으로 직접 반출 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(RIS 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형식 등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) </a:t>
            </a:r>
          </a:p>
        </p:txBody>
      </p:sp>
      <p:sp>
        <p:nvSpPr>
          <p:cNvPr id="50" name="말풍선: 사각형 49">
            <a:extLst>
              <a:ext uri="{FF2B5EF4-FFF2-40B4-BE49-F238E27FC236}">
                <a16:creationId xmlns="" xmlns:a16="http://schemas.microsoft.com/office/drawing/2014/main" id="{673A1111-BB41-4655-BD76-FEF55509AAC9}"/>
              </a:ext>
            </a:extLst>
          </p:cNvPr>
          <p:cNvSpPr/>
          <p:nvPr/>
        </p:nvSpPr>
        <p:spPr>
          <a:xfrm>
            <a:off x="97844" y="419171"/>
            <a:ext cx="421582" cy="140167"/>
          </a:xfrm>
          <a:prstGeom prst="wedgeRectCallout">
            <a:avLst>
              <a:gd name="adj1" fmla="val 38514"/>
              <a:gd name="adj2" fmla="val 85224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/>
              <a:t>Great!</a:t>
            </a:r>
            <a:endParaRPr lang="ko-KR" altLang="en-US" sz="800" b="1" dirty="0"/>
          </a:p>
        </p:txBody>
      </p:sp>
      <p:pic>
        <p:nvPicPr>
          <p:cNvPr id="51" name="그림 50">
            <a:extLst>
              <a:ext uri="{FF2B5EF4-FFF2-40B4-BE49-F238E27FC236}">
                <a16:creationId xmlns="" xmlns:a16="http://schemas.microsoft.com/office/drawing/2014/main" id="{1AC057A2-6AE4-4616-B8B9-CA95DC23DE8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142" y="456211"/>
            <a:ext cx="388475" cy="127225"/>
          </a:xfrm>
          <a:prstGeom prst="rect">
            <a:avLst/>
          </a:prstGeom>
        </p:spPr>
      </p:pic>
      <p:pic>
        <p:nvPicPr>
          <p:cNvPr id="52" name="그림 51">
            <a:extLst>
              <a:ext uri="{FF2B5EF4-FFF2-40B4-BE49-F238E27FC236}">
                <a16:creationId xmlns="" xmlns:a16="http://schemas.microsoft.com/office/drawing/2014/main" id="{3F01712C-000E-4D72-A12B-1E49DCC41A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371" y="610898"/>
            <a:ext cx="441593" cy="132686"/>
          </a:xfrm>
          <a:prstGeom prst="rect">
            <a:avLst/>
          </a:prstGeom>
        </p:spPr>
      </p:pic>
      <p:pic>
        <p:nvPicPr>
          <p:cNvPr id="53" name="그림 52">
            <a:extLst>
              <a:ext uri="{FF2B5EF4-FFF2-40B4-BE49-F238E27FC236}">
                <a16:creationId xmlns="" xmlns:a16="http://schemas.microsoft.com/office/drawing/2014/main" id="{4241501B-C04D-42C5-A63A-937BB183FCD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592" y="585771"/>
            <a:ext cx="243692" cy="193406"/>
          </a:xfrm>
          <a:prstGeom prst="rect">
            <a:avLst/>
          </a:prstGeom>
        </p:spPr>
      </p:pic>
      <p:pic>
        <p:nvPicPr>
          <p:cNvPr id="54" name="그림 53">
            <a:extLst>
              <a:ext uri="{FF2B5EF4-FFF2-40B4-BE49-F238E27FC236}">
                <a16:creationId xmlns="" xmlns:a16="http://schemas.microsoft.com/office/drawing/2014/main" id="{D6DD6D95-17F5-4BB4-B3DF-B4F2110BC85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142" y="605299"/>
            <a:ext cx="410601" cy="138285"/>
          </a:xfrm>
          <a:prstGeom prst="rect">
            <a:avLst/>
          </a:prstGeom>
        </p:spPr>
      </p:pic>
      <p:pic>
        <p:nvPicPr>
          <p:cNvPr id="61" name="그림 60">
            <a:extLst>
              <a:ext uri="{FF2B5EF4-FFF2-40B4-BE49-F238E27FC236}">
                <a16:creationId xmlns="" xmlns:a16="http://schemas.microsoft.com/office/drawing/2014/main" id="{A0E18F6C-D6DA-4F88-B5FF-7BB470F7616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3884" y="978411"/>
            <a:ext cx="5676447" cy="1347919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62" name="그림 61">
            <a:extLst>
              <a:ext uri="{FF2B5EF4-FFF2-40B4-BE49-F238E27FC236}">
                <a16:creationId xmlns="" xmlns:a16="http://schemas.microsoft.com/office/drawing/2014/main" id="{86317422-5845-406A-98AF-A19099E011B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5784" b="75516"/>
          <a:stretch/>
        </p:blipFill>
        <p:spPr>
          <a:xfrm>
            <a:off x="367597" y="2520074"/>
            <a:ext cx="1143000" cy="393618"/>
          </a:xfrm>
          <a:prstGeom prst="rect">
            <a:avLst/>
          </a:prstGeom>
        </p:spPr>
      </p:pic>
      <p:sp>
        <p:nvSpPr>
          <p:cNvPr id="63" name="직사각형 62">
            <a:extLst>
              <a:ext uri="{FF2B5EF4-FFF2-40B4-BE49-F238E27FC236}">
                <a16:creationId xmlns="" xmlns:a16="http://schemas.microsoft.com/office/drawing/2014/main" id="{18A0DDC3-2088-42AE-A82C-54B732FE73EE}"/>
              </a:ext>
            </a:extLst>
          </p:cNvPr>
          <p:cNvSpPr/>
          <p:nvPr/>
        </p:nvSpPr>
        <p:spPr>
          <a:xfrm>
            <a:off x="1414077" y="2632201"/>
            <a:ext cx="498799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개인화 기능 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→  개인 폴더에 해당 기사 추가 </a:t>
            </a:r>
            <a:r>
              <a:rPr lang="en-US" altLang="ko-KR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인터페이스 상 단                   및            를 통해 이용 </a:t>
            </a:r>
            <a:endParaRPr lang="en-US" altLang="ko-KR" sz="80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64" name="말풍선: 사각형 63">
            <a:extLst>
              <a:ext uri="{FF2B5EF4-FFF2-40B4-BE49-F238E27FC236}">
                <a16:creationId xmlns="" xmlns:a16="http://schemas.microsoft.com/office/drawing/2014/main" id="{E2081ACE-B150-472E-AEDF-34E523F4CAB7}"/>
              </a:ext>
            </a:extLst>
          </p:cNvPr>
          <p:cNvSpPr/>
          <p:nvPr/>
        </p:nvSpPr>
        <p:spPr>
          <a:xfrm>
            <a:off x="97844" y="2516755"/>
            <a:ext cx="421582" cy="140167"/>
          </a:xfrm>
          <a:prstGeom prst="wedgeRectCallout">
            <a:avLst>
              <a:gd name="adj1" fmla="val 38514"/>
              <a:gd name="adj2" fmla="val 85224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/>
              <a:t>Great!</a:t>
            </a:r>
            <a:endParaRPr lang="ko-KR" altLang="en-US" sz="800" b="1" dirty="0"/>
          </a:p>
        </p:txBody>
      </p:sp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15112588-D7F5-4442-B0E3-589CDD6BA3FE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794" t="1" r="40791" b="10931"/>
          <a:stretch/>
        </p:blipFill>
        <p:spPr>
          <a:xfrm>
            <a:off x="4422140" y="2651009"/>
            <a:ext cx="609600" cy="168566"/>
          </a:xfrm>
          <a:prstGeom prst="rect">
            <a:avLst/>
          </a:prstGeom>
        </p:spPr>
      </p:pic>
      <p:pic>
        <p:nvPicPr>
          <p:cNvPr id="66" name="그림 65">
            <a:extLst>
              <a:ext uri="{FF2B5EF4-FFF2-40B4-BE49-F238E27FC236}">
                <a16:creationId xmlns="" xmlns:a16="http://schemas.microsoft.com/office/drawing/2014/main" id="{A79F1222-B425-49E9-AEC7-58A26120F5E5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63712" t="1" r="3731" b="10931"/>
          <a:stretch/>
        </p:blipFill>
        <p:spPr>
          <a:xfrm>
            <a:off x="5218622" y="2651009"/>
            <a:ext cx="358140" cy="168566"/>
          </a:xfrm>
          <a:prstGeom prst="rect">
            <a:avLst/>
          </a:prstGeom>
        </p:spPr>
      </p:pic>
      <p:grpSp>
        <p:nvGrpSpPr>
          <p:cNvPr id="70" name="그룹 69">
            <a:extLst>
              <a:ext uri="{FF2B5EF4-FFF2-40B4-BE49-F238E27FC236}">
                <a16:creationId xmlns="" xmlns:a16="http://schemas.microsoft.com/office/drawing/2014/main" id="{E1D8D1CA-6E86-4604-9CE0-8A9E84B18AB9}"/>
              </a:ext>
            </a:extLst>
          </p:cNvPr>
          <p:cNvGrpSpPr/>
          <p:nvPr/>
        </p:nvGrpSpPr>
        <p:grpSpPr>
          <a:xfrm>
            <a:off x="191447" y="6195050"/>
            <a:ext cx="514858" cy="338554"/>
            <a:chOff x="201276" y="3683027"/>
            <a:chExt cx="366401" cy="238032"/>
          </a:xfrm>
        </p:grpSpPr>
        <p:sp>
          <p:nvSpPr>
            <p:cNvPr id="71" name="타원 70">
              <a:extLst>
                <a:ext uri="{FF2B5EF4-FFF2-40B4-BE49-F238E27FC236}">
                  <a16:creationId xmlns="" xmlns:a16="http://schemas.microsoft.com/office/drawing/2014/main" id="{B41C905B-824D-4F0F-A315-E9798F61B8B1}"/>
                </a:ext>
              </a:extLst>
            </p:cNvPr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BB0836C2-1708-4037-9D43-EE801FDFB830}"/>
                </a:ext>
              </a:extLst>
            </p:cNvPr>
            <p:cNvSpPr txBox="1"/>
            <p:nvPr/>
          </p:nvSpPr>
          <p:spPr>
            <a:xfrm>
              <a:off x="201276" y="3683027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7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74" name="직사각형 73">
            <a:extLst>
              <a:ext uri="{FF2B5EF4-FFF2-40B4-BE49-F238E27FC236}">
                <a16:creationId xmlns="" xmlns:a16="http://schemas.microsoft.com/office/drawing/2014/main" id="{5C509DB8-D5CC-4ACB-A636-7F49DE031720}"/>
              </a:ext>
            </a:extLst>
          </p:cNvPr>
          <p:cNvSpPr/>
          <p:nvPr/>
        </p:nvSpPr>
        <p:spPr>
          <a:xfrm>
            <a:off x="2601474" y="6265722"/>
            <a:ext cx="4149847" cy="230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개인단위 폴더를 생성하여 저장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관리할 수 있는 기능으로서 무료 개인화 서비스</a:t>
            </a:r>
          </a:p>
        </p:txBody>
      </p:sp>
      <p:sp>
        <p:nvSpPr>
          <p:cNvPr id="75" name="직사각형 74">
            <a:extLst>
              <a:ext uri="{FF2B5EF4-FFF2-40B4-BE49-F238E27FC236}">
                <a16:creationId xmlns="" xmlns:a16="http://schemas.microsoft.com/office/drawing/2014/main" id="{4ACCF2D3-09FD-4483-849B-48C012D83DBC}"/>
              </a:ext>
            </a:extLst>
          </p:cNvPr>
          <p:cNvSpPr/>
          <p:nvPr/>
        </p:nvSpPr>
        <p:spPr>
          <a:xfrm>
            <a:off x="541812" y="6243134"/>
            <a:ext cx="2000869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개인화 기능 </a:t>
            </a: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(EBSCOhost </a:t>
            </a: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폴더</a:t>
            </a: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)</a:t>
            </a:r>
            <a:endParaRPr lang="ko-KR" altLang="en-US" sz="1000" b="1" dirty="0">
              <a:solidFill>
                <a:prstClr val="white"/>
              </a:solidFill>
              <a:latin typeface="Arial"/>
              <a:cs typeface="Arial" panose="020B0604020202020204" pitchFamily="34" charset="0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="" xmlns:a16="http://schemas.microsoft.com/office/drawing/2014/main" id="{616A72C9-A437-4B4A-A826-2BF117D57B6E}"/>
              </a:ext>
            </a:extLst>
          </p:cNvPr>
          <p:cNvSpPr/>
          <p:nvPr/>
        </p:nvSpPr>
        <p:spPr>
          <a:xfrm>
            <a:off x="955881" y="6820936"/>
            <a:ext cx="59021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EBSCOhost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개인 계정 생성을 위한 </a:t>
            </a:r>
            <a:r>
              <a:rPr lang="ko-KR" altLang="en-US" sz="900" b="1" dirty="0">
                <a:solidFill>
                  <a:srgbClr val="4675C7"/>
                </a:solidFill>
                <a:latin typeface="Calibri" panose="020F0502020204030204" pitchFamily="34" charset="0"/>
              </a:rPr>
              <a:t>로그인 </a:t>
            </a:r>
            <a:r>
              <a:rPr lang="en-US" altLang="ko-KR" sz="900" b="1" dirty="0">
                <a:solidFill>
                  <a:srgbClr val="4675C7"/>
                </a:solidFill>
                <a:latin typeface="Calibri" panose="020F0502020204030204" pitchFamily="34" charset="0"/>
              </a:rPr>
              <a:t>(Sign In)</a:t>
            </a:r>
            <a:r>
              <a:rPr lang="ko-KR" altLang="en-US" sz="900" b="1" dirty="0">
                <a:solidFill>
                  <a:srgbClr val="4675C7"/>
                </a:solidFill>
                <a:latin typeface="Calibri" panose="020F0502020204030204" pitchFamily="34" charset="0"/>
              </a:rPr>
              <a:t>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클릭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!</a:t>
            </a:r>
          </a:p>
          <a:p>
            <a:pPr>
              <a:spcBef>
                <a:spcPts val="600"/>
              </a:spcBef>
            </a:pP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개인 계정 정보 입력을 위한 </a:t>
            </a:r>
            <a:r>
              <a:rPr lang="ko-KR" altLang="en-US" sz="900" b="1" dirty="0">
                <a:solidFill>
                  <a:srgbClr val="4675C7"/>
                </a:solidFill>
                <a:latin typeface="Calibri" panose="020F0502020204030204" pitchFamily="34" charset="0"/>
              </a:rPr>
              <a:t>새 계정 만들기 </a:t>
            </a:r>
            <a:r>
              <a:rPr lang="en-US" altLang="ko-KR" sz="900" b="1" dirty="0">
                <a:solidFill>
                  <a:srgbClr val="4675C7"/>
                </a:solidFill>
                <a:latin typeface="Calibri" panose="020F0502020204030204" pitchFamily="34" charset="0"/>
              </a:rPr>
              <a:t>(Create a new Account)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클릭 후 </a:t>
            </a:r>
            <a:r>
              <a:rPr lang="ko-KR" altLang="en-US" sz="900" b="1" dirty="0">
                <a:solidFill>
                  <a:srgbClr val="4675C7"/>
                </a:solidFill>
                <a:latin typeface="Calibri" panose="020F0502020204030204" pitchFamily="34" charset="0"/>
              </a:rPr>
              <a:t>개인 정보 입력</a:t>
            </a:r>
            <a:r>
              <a:rPr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(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이름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성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이메일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ID/PW,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비밀번호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비밀번호 분실 질문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/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답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)!</a:t>
            </a:r>
          </a:p>
        </p:txBody>
      </p:sp>
      <p:pic>
        <p:nvPicPr>
          <p:cNvPr id="91" name="그림 90">
            <a:extLst>
              <a:ext uri="{FF2B5EF4-FFF2-40B4-BE49-F238E27FC236}">
                <a16:creationId xmlns="" xmlns:a16="http://schemas.microsoft.com/office/drawing/2014/main" id="{EF5491A3-C8F6-4837-AF8C-775A9B022E84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795" t="1" r="2750" b="10931"/>
          <a:stretch/>
        </p:blipFill>
        <p:spPr>
          <a:xfrm>
            <a:off x="4025960" y="2976129"/>
            <a:ext cx="1172090" cy="192181"/>
          </a:xfrm>
          <a:prstGeom prst="rect">
            <a:avLst/>
          </a:prstGeom>
          <a:ln>
            <a:solidFill>
              <a:srgbClr val="FF8585"/>
            </a:solidFill>
          </a:ln>
        </p:spPr>
      </p:pic>
      <p:pic>
        <p:nvPicPr>
          <p:cNvPr id="27" name="그림 26">
            <a:extLst>
              <a:ext uri="{FF2B5EF4-FFF2-40B4-BE49-F238E27FC236}">
                <a16:creationId xmlns="" xmlns:a16="http://schemas.microsoft.com/office/drawing/2014/main" id="{75465BB5-1B4E-4180-9EA9-CA59E97BABF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63689" y="3490965"/>
            <a:ext cx="1663251" cy="936102"/>
          </a:xfrm>
          <a:prstGeom prst="rect">
            <a:avLst/>
          </a:prstGeom>
          <a:ln>
            <a:solidFill>
              <a:srgbClr val="FF8585"/>
            </a:solidFill>
          </a:ln>
        </p:spPr>
      </p:pic>
      <p:pic>
        <p:nvPicPr>
          <p:cNvPr id="28" name="그림 27">
            <a:extLst>
              <a:ext uri="{FF2B5EF4-FFF2-40B4-BE49-F238E27FC236}">
                <a16:creationId xmlns="" xmlns:a16="http://schemas.microsoft.com/office/drawing/2014/main" id="{7B8F8A42-49AF-43BC-AE06-1FD15783FE9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07582" y="3746992"/>
            <a:ext cx="413748" cy="216725"/>
          </a:xfrm>
          <a:prstGeom prst="rect">
            <a:avLst/>
          </a:prstGeom>
        </p:spPr>
      </p:pic>
      <p:sp>
        <p:nvSpPr>
          <p:cNvPr id="93" name="Freeform: Shape 15">
            <a:extLst>
              <a:ext uri="{FF2B5EF4-FFF2-40B4-BE49-F238E27FC236}">
                <a16:creationId xmlns="" xmlns:a16="http://schemas.microsoft.com/office/drawing/2014/main" id="{68C4A648-9511-48CF-82CC-86C0945350D5}"/>
              </a:ext>
            </a:extLst>
          </p:cNvPr>
          <p:cNvSpPr/>
          <p:nvPr/>
        </p:nvSpPr>
        <p:spPr>
          <a:xfrm>
            <a:off x="598126" y="6836701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="" xmlns:a16="http://schemas.microsoft.com/office/drawing/2014/main" id="{DFE1AB42-3D0F-4B94-9BFE-5A5D1C68E15D}"/>
              </a:ext>
            </a:extLst>
          </p:cNvPr>
          <p:cNvSpPr/>
          <p:nvPr/>
        </p:nvSpPr>
        <p:spPr>
          <a:xfrm>
            <a:off x="590227" y="6837199"/>
            <a:ext cx="409086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700" b="1" dirty="0">
                <a:solidFill>
                  <a:schemeClr val="bg1"/>
                </a:solidFill>
              </a:rPr>
              <a:t>1</a:t>
            </a:r>
            <a:r>
              <a:rPr lang="ko-KR" altLang="en-US" sz="700" b="1" dirty="0">
                <a:solidFill>
                  <a:schemeClr val="bg1"/>
                </a:solidFill>
              </a:rPr>
              <a:t>단계</a:t>
            </a:r>
          </a:p>
        </p:txBody>
      </p:sp>
      <p:sp>
        <p:nvSpPr>
          <p:cNvPr id="94" name="말풍선: 사각형 93">
            <a:extLst>
              <a:ext uri="{FF2B5EF4-FFF2-40B4-BE49-F238E27FC236}">
                <a16:creationId xmlns="" xmlns:a16="http://schemas.microsoft.com/office/drawing/2014/main" id="{852540C4-2F03-42BB-AE55-5EE2F366A21B}"/>
              </a:ext>
            </a:extLst>
          </p:cNvPr>
          <p:cNvSpPr/>
          <p:nvPr/>
        </p:nvSpPr>
        <p:spPr>
          <a:xfrm>
            <a:off x="539664" y="6548321"/>
            <a:ext cx="1075776" cy="213649"/>
          </a:xfrm>
          <a:prstGeom prst="wedgeRectCallout">
            <a:avLst>
              <a:gd name="adj1" fmla="val -23820"/>
              <a:gd name="adj2" fmla="val 74918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/>
              <a:t>개인 계정 생성 방법</a:t>
            </a:r>
          </a:p>
        </p:txBody>
      </p:sp>
      <p:sp>
        <p:nvSpPr>
          <p:cNvPr id="96" name="Freeform: Shape 15">
            <a:extLst>
              <a:ext uri="{FF2B5EF4-FFF2-40B4-BE49-F238E27FC236}">
                <a16:creationId xmlns="" xmlns:a16="http://schemas.microsoft.com/office/drawing/2014/main" id="{296F1BC6-04D7-4BA4-965C-BE410F6BBEDE}"/>
              </a:ext>
            </a:extLst>
          </p:cNvPr>
          <p:cNvSpPr/>
          <p:nvPr/>
        </p:nvSpPr>
        <p:spPr>
          <a:xfrm>
            <a:off x="598126" y="7047131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7" name="직사각형 96">
            <a:extLst>
              <a:ext uri="{FF2B5EF4-FFF2-40B4-BE49-F238E27FC236}">
                <a16:creationId xmlns="" xmlns:a16="http://schemas.microsoft.com/office/drawing/2014/main" id="{7FEC586D-9A0D-40E7-8213-A5BCBEC6E760}"/>
              </a:ext>
            </a:extLst>
          </p:cNvPr>
          <p:cNvSpPr/>
          <p:nvPr/>
        </p:nvSpPr>
        <p:spPr>
          <a:xfrm>
            <a:off x="590227" y="7047629"/>
            <a:ext cx="409086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700" b="1" dirty="0">
                <a:solidFill>
                  <a:schemeClr val="bg1"/>
                </a:solidFill>
              </a:rPr>
              <a:t>2</a:t>
            </a:r>
            <a:r>
              <a:rPr lang="ko-KR" altLang="en-US" sz="700" b="1" dirty="0">
                <a:solidFill>
                  <a:schemeClr val="bg1"/>
                </a:solidFill>
              </a:rPr>
              <a:t>단계</a:t>
            </a:r>
          </a:p>
        </p:txBody>
      </p:sp>
      <p:cxnSp>
        <p:nvCxnSpPr>
          <p:cNvPr id="42" name="직선 화살표 연결선 41">
            <a:extLst>
              <a:ext uri="{FF2B5EF4-FFF2-40B4-BE49-F238E27FC236}">
                <a16:creationId xmlns="" xmlns:a16="http://schemas.microsoft.com/office/drawing/2014/main" id="{61453431-A139-498E-A06A-359648AC84EB}"/>
              </a:ext>
            </a:extLst>
          </p:cNvPr>
          <p:cNvCxnSpPr/>
          <p:nvPr/>
        </p:nvCxnSpPr>
        <p:spPr>
          <a:xfrm>
            <a:off x="4373379" y="3216288"/>
            <a:ext cx="0" cy="149803"/>
          </a:xfrm>
          <a:prstGeom prst="straightConnector1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Freeform: Shape 15">
            <a:extLst>
              <a:ext uri="{FF2B5EF4-FFF2-40B4-BE49-F238E27FC236}">
                <a16:creationId xmlns="" xmlns:a16="http://schemas.microsoft.com/office/drawing/2014/main" id="{09D8E2EE-6298-4B92-B504-131B77F458CA}"/>
              </a:ext>
            </a:extLst>
          </p:cNvPr>
          <p:cNvSpPr/>
          <p:nvPr/>
        </p:nvSpPr>
        <p:spPr>
          <a:xfrm>
            <a:off x="3565512" y="2969747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9" name="직사각형 98">
            <a:extLst>
              <a:ext uri="{FF2B5EF4-FFF2-40B4-BE49-F238E27FC236}">
                <a16:creationId xmlns="" xmlns:a16="http://schemas.microsoft.com/office/drawing/2014/main" id="{2644C9DF-1F4B-4AC8-9B01-AC0C491EE88E}"/>
              </a:ext>
            </a:extLst>
          </p:cNvPr>
          <p:cNvSpPr/>
          <p:nvPr/>
        </p:nvSpPr>
        <p:spPr>
          <a:xfrm>
            <a:off x="3557613" y="2970245"/>
            <a:ext cx="409086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700" b="1" dirty="0">
                <a:solidFill>
                  <a:schemeClr val="bg1"/>
                </a:solidFill>
              </a:rPr>
              <a:t>1</a:t>
            </a:r>
            <a:r>
              <a:rPr lang="ko-KR" altLang="en-US" sz="700" b="1" dirty="0">
                <a:solidFill>
                  <a:schemeClr val="bg1"/>
                </a:solidFill>
              </a:rPr>
              <a:t>단계</a:t>
            </a:r>
          </a:p>
        </p:txBody>
      </p:sp>
      <p:sp>
        <p:nvSpPr>
          <p:cNvPr id="100" name="Freeform: Shape 15">
            <a:extLst>
              <a:ext uri="{FF2B5EF4-FFF2-40B4-BE49-F238E27FC236}">
                <a16:creationId xmlns="" xmlns:a16="http://schemas.microsoft.com/office/drawing/2014/main" id="{D48800A6-315F-4644-84D3-77494AA5F0B0}"/>
              </a:ext>
            </a:extLst>
          </p:cNvPr>
          <p:cNvSpPr/>
          <p:nvPr/>
        </p:nvSpPr>
        <p:spPr>
          <a:xfrm>
            <a:off x="4225496" y="4176298"/>
            <a:ext cx="393288" cy="189964"/>
          </a:xfrm>
          <a:prstGeom prst="hexagon">
            <a:avLst/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8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01" name="직사각형 100">
            <a:extLst>
              <a:ext uri="{FF2B5EF4-FFF2-40B4-BE49-F238E27FC236}">
                <a16:creationId xmlns="" xmlns:a16="http://schemas.microsoft.com/office/drawing/2014/main" id="{6E14BB09-5B89-4A90-BBA9-18BC482E7C21}"/>
              </a:ext>
            </a:extLst>
          </p:cNvPr>
          <p:cNvSpPr/>
          <p:nvPr/>
        </p:nvSpPr>
        <p:spPr>
          <a:xfrm>
            <a:off x="4217597" y="4176796"/>
            <a:ext cx="409086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700" b="1" dirty="0">
                <a:solidFill>
                  <a:schemeClr val="bg1"/>
                </a:solidFill>
              </a:rPr>
              <a:t>2</a:t>
            </a:r>
            <a:r>
              <a:rPr lang="ko-KR" altLang="en-US" sz="700" b="1" dirty="0">
                <a:solidFill>
                  <a:schemeClr val="bg1"/>
                </a:solidFill>
              </a:rPr>
              <a:t>단계</a:t>
            </a:r>
          </a:p>
        </p:txBody>
      </p:sp>
      <p:sp>
        <p:nvSpPr>
          <p:cNvPr id="102" name="말풍선: 사각형 101">
            <a:extLst>
              <a:ext uri="{FF2B5EF4-FFF2-40B4-BE49-F238E27FC236}">
                <a16:creationId xmlns="" xmlns:a16="http://schemas.microsoft.com/office/drawing/2014/main" id="{EFD560FC-92EF-45F8-A431-8D926A4A6885}"/>
              </a:ext>
            </a:extLst>
          </p:cNvPr>
          <p:cNvSpPr/>
          <p:nvPr/>
        </p:nvSpPr>
        <p:spPr>
          <a:xfrm>
            <a:off x="5662306" y="4087299"/>
            <a:ext cx="936614" cy="312923"/>
          </a:xfrm>
          <a:prstGeom prst="wedgeRectCallout">
            <a:avLst>
              <a:gd name="adj1" fmla="val -21905"/>
              <a:gd name="adj2" fmla="val -84308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개인 폴더에 레코드 추가하기</a:t>
            </a:r>
          </a:p>
        </p:txBody>
      </p:sp>
      <p:sp>
        <p:nvSpPr>
          <p:cNvPr id="43" name="직사각형 42">
            <a:extLst>
              <a:ext uri="{FF2B5EF4-FFF2-40B4-BE49-F238E27FC236}">
                <a16:creationId xmlns="" xmlns:a16="http://schemas.microsoft.com/office/drawing/2014/main" id="{C20B40C2-09DF-4093-8D39-80CF54D7099B}"/>
              </a:ext>
            </a:extLst>
          </p:cNvPr>
          <p:cNvSpPr/>
          <p:nvPr/>
        </p:nvSpPr>
        <p:spPr>
          <a:xfrm flipH="1">
            <a:off x="5429249" y="4938338"/>
            <a:ext cx="531495" cy="170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2" name="그림 91">
            <a:extLst>
              <a:ext uri="{FF2B5EF4-FFF2-40B4-BE49-F238E27FC236}">
                <a16:creationId xmlns="" xmlns:a16="http://schemas.microsoft.com/office/drawing/2014/main" id="{79B509B5-525D-423F-8A7A-D9F884A3D825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t="13732" b="-1"/>
          <a:stretch/>
        </p:blipFill>
        <p:spPr>
          <a:xfrm>
            <a:off x="5594506" y="4844855"/>
            <a:ext cx="413748" cy="186965"/>
          </a:xfrm>
          <a:prstGeom prst="rect">
            <a:avLst/>
          </a:prstGeom>
        </p:spPr>
      </p:pic>
      <p:sp>
        <p:nvSpPr>
          <p:cNvPr id="104" name="말풍선: 사각형 103">
            <a:extLst>
              <a:ext uri="{FF2B5EF4-FFF2-40B4-BE49-F238E27FC236}">
                <a16:creationId xmlns="" xmlns:a16="http://schemas.microsoft.com/office/drawing/2014/main" id="{4877DE2D-8513-4B16-979A-3DA29D86D32C}"/>
              </a:ext>
            </a:extLst>
          </p:cNvPr>
          <p:cNvSpPr/>
          <p:nvPr/>
        </p:nvSpPr>
        <p:spPr>
          <a:xfrm>
            <a:off x="5657477" y="5164318"/>
            <a:ext cx="936614" cy="312923"/>
          </a:xfrm>
          <a:prstGeom prst="wedgeRectCallout">
            <a:avLst>
              <a:gd name="adj1" fmla="val -21905"/>
              <a:gd name="adj2" fmla="val -84308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개인 폴더에 레코드 추가하기</a:t>
            </a:r>
          </a:p>
        </p:txBody>
      </p:sp>
      <p:pic>
        <p:nvPicPr>
          <p:cNvPr id="45" name="그림 44">
            <a:extLst>
              <a:ext uri="{FF2B5EF4-FFF2-40B4-BE49-F238E27FC236}">
                <a16:creationId xmlns="" xmlns:a16="http://schemas.microsoft.com/office/drawing/2014/main" id="{CFD3337A-B7B6-45A4-B9CA-8DE7B1C47286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b="-644"/>
          <a:stretch/>
        </p:blipFill>
        <p:spPr>
          <a:xfrm>
            <a:off x="603770" y="7462251"/>
            <a:ext cx="4793922" cy="2253595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05" name="말풍선: 사각형 104">
            <a:extLst>
              <a:ext uri="{FF2B5EF4-FFF2-40B4-BE49-F238E27FC236}">
                <a16:creationId xmlns="" xmlns:a16="http://schemas.microsoft.com/office/drawing/2014/main" id="{FBC26948-AE53-4096-8217-5DD22088FD46}"/>
              </a:ext>
            </a:extLst>
          </p:cNvPr>
          <p:cNvSpPr/>
          <p:nvPr/>
        </p:nvSpPr>
        <p:spPr>
          <a:xfrm>
            <a:off x="5636633" y="7503830"/>
            <a:ext cx="1075776" cy="213649"/>
          </a:xfrm>
          <a:prstGeom prst="wedgeRectCallout">
            <a:avLst>
              <a:gd name="adj1" fmla="val -60181"/>
              <a:gd name="adj2" fmla="val -20191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/>
              <a:t>개인 폴더 확인하기</a:t>
            </a:r>
          </a:p>
        </p:txBody>
      </p:sp>
      <p:pic>
        <p:nvPicPr>
          <p:cNvPr id="106" name="그림 105">
            <a:extLst>
              <a:ext uri="{FF2B5EF4-FFF2-40B4-BE49-F238E27FC236}">
                <a16:creationId xmlns="" xmlns:a16="http://schemas.microsoft.com/office/drawing/2014/main" id="{B8C00913-7298-4AFE-8C95-AF9AEC737DF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62451" t="1" r="2750" b="10930"/>
          <a:stretch/>
        </p:blipFill>
        <p:spPr>
          <a:xfrm>
            <a:off x="4508721" y="7562970"/>
            <a:ext cx="436437" cy="192181"/>
          </a:xfrm>
          <a:prstGeom prst="rect">
            <a:avLst/>
          </a:prstGeom>
          <a:ln>
            <a:solidFill>
              <a:srgbClr val="FF8585"/>
            </a:solidFill>
          </a:ln>
        </p:spPr>
      </p:pic>
      <p:pic>
        <p:nvPicPr>
          <p:cNvPr id="67" name="그림 66">
            <a:extLst>
              <a:ext uri="{FF2B5EF4-FFF2-40B4-BE49-F238E27FC236}">
                <a16:creationId xmlns="" xmlns:a16="http://schemas.microsoft.com/office/drawing/2014/main" id="{2DDE9252-99BE-422B-9E96-3466225E430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192689" y="7359967"/>
            <a:ext cx="2205003" cy="180000"/>
          </a:xfrm>
          <a:prstGeom prst="rect">
            <a:avLst/>
          </a:prstGeom>
        </p:spPr>
      </p:pic>
      <p:sp>
        <p:nvSpPr>
          <p:cNvPr id="107" name="말풍선: 사각형 106">
            <a:extLst>
              <a:ext uri="{FF2B5EF4-FFF2-40B4-BE49-F238E27FC236}">
                <a16:creationId xmlns="" xmlns:a16="http://schemas.microsoft.com/office/drawing/2014/main" id="{78AFA02D-ED04-4173-90D7-4F9D309A66BB}"/>
              </a:ext>
            </a:extLst>
          </p:cNvPr>
          <p:cNvSpPr/>
          <p:nvPr/>
        </p:nvSpPr>
        <p:spPr>
          <a:xfrm>
            <a:off x="3128749" y="7597640"/>
            <a:ext cx="989224" cy="312923"/>
          </a:xfrm>
          <a:prstGeom prst="wedgeRectCallout">
            <a:avLst>
              <a:gd name="adj1" fmla="val 35937"/>
              <a:gd name="adj2" fmla="val -74568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개인 계정 로그인 확인 알림</a:t>
            </a:r>
          </a:p>
        </p:txBody>
      </p:sp>
      <p:sp>
        <p:nvSpPr>
          <p:cNvPr id="108" name="Text Box 16">
            <a:extLst>
              <a:ext uri="{FF2B5EF4-FFF2-40B4-BE49-F238E27FC236}">
                <a16:creationId xmlns="" xmlns:a16="http://schemas.microsoft.com/office/drawing/2014/main" id="{9EC2D1BB-6C18-4F9E-A8EF-1A3F3568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3220" y="7920712"/>
            <a:ext cx="1334780" cy="201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폴더 내 저장한 기사 리스트 확인</a:t>
            </a:r>
            <a:endParaRPr lang="en-US" altLang="ko-KR" sz="9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저장 항목 카테고리 별 확인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메뉴</a:t>
            </a:r>
            <a:endParaRPr lang="en-US" altLang="ko-KR" sz="9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새로운 사용자 정의 폴더생성 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주제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관심사 등 임의로 개별 폴더 생성 가능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</a:t>
            </a:r>
          </a:p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폴더 내 기사를 이용한 </a:t>
            </a:r>
            <a:r>
              <a:rPr lang="ko-KR" altLang="en-US" sz="900" b="1" dirty="0">
                <a:solidFill>
                  <a:srgbClr val="4675C7"/>
                </a:solidFill>
                <a:latin typeface="+mn-ea"/>
              </a:rPr>
              <a:t>기본도구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활용 가능</a:t>
            </a:r>
            <a:endParaRPr lang="en-US" altLang="ko-KR" sz="9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en-US" altLang="ko-KR" sz="900" b="1" dirty="0">
                <a:solidFill>
                  <a:srgbClr val="4675C7"/>
                </a:solidFill>
                <a:latin typeface="+mn-ea"/>
              </a:rPr>
              <a:t>(</a:t>
            </a:r>
            <a:r>
              <a:rPr lang="ko-KR" altLang="en-US" sz="900" b="1" dirty="0">
                <a:solidFill>
                  <a:srgbClr val="4675C7"/>
                </a:solidFill>
                <a:latin typeface="+mn-ea"/>
              </a:rPr>
              <a:t>다음 페이지 상세설명</a:t>
            </a:r>
            <a:r>
              <a:rPr lang="en-US" altLang="ko-KR" sz="900" b="1" dirty="0">
                <a:solidFill>
                  <a:srgbClr val="4675C7"/>
                </a:solidFill>
                <a:latin typeface="+mn-ea"/>
              </a:rPr>
              <a:t>)</a:t>
            </a:r>
          </a:p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altLang="ko-KR" sz="9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21" name="사각형: 둥근 모서리 120">
            <a:extLst>
              <a:ext uri="{FF2B5EF4-FFF2-40B4-BE49-F238E27FC236}">
                <a16:creationId xmlns="" xmlns:a16="http://schemas.microsoft.com/office/drawing/2014/main" id="{A8162805-FC31-4610-975A-FC9816D88D4E}"/>
              </a:ext>
            </a:extLst>
          </p:cNvPr>
          <p:cNvSpPr/>
          <p:nvPr/>
        </p:nvSpPr>
        <p:spPr>
          <a:xfrm>
            <a:off x="1570355" y="8099346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1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2" name="사각형: 둥근 모서리 121">
            <a:extLst>
              <a:ext uri="{FF2B5EF4-FFF2-40B4-BE49-F238E27FC236}">
                <a16:creationId xmlns="" xmlns:a16="http://schemas.microsoft.com/office/drawing/2014/main" id="{61796386-884C-4A7E-B3D1-E48D37554BF3}"/>
              </a:ext>
            </a:extLst>
          </p:cNvPr>
          <p:cNvSpPr/>
          <p:nvPr/>
        </p:nvSpPr>
        <p:spPr>
          <a:xfrm>
            <a:off x="932359" y="8099346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2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3" name="사각형: 둥근 모서리 122">
            <a:extLst>
              <a:ext uri="{FF2B5EF4-FFF2-40B4-BE49-F238E27FC236}">
                <a16:creationId xmlns="" xmlns:a16="http://schemas.microsoft.com/office/drawing/2014/main" id="{92FDCC96-DBDD-416D-A572-EA333571D84D}"/>
              </a:ext>
            </a:extLst>
          </p:cNvPr>
          <p:cNvSpPr/>
          <p:nvPr/>
        </p:nvSpPr>
        <p:spPr>
          <a:xfrm>
            <a:off x="1077552" y="9318546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3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4" name="사각형: 둥근 모서리 123">
            <a:extLst>
              <a:ext uri="{FF2B5EF4-FFF2-40B4-BE49-F238E27FC236}">
                <a16:creationId xmlns="" xmlns:a16="http://schemas.microsoft.com/office/drawing/2014/main" id="{ED6991D9-E02F-42CA-9963-6BEA2F24DF80}"/>
              </a:ext>
            </a:extLst>
          </p:cNvPr>
          <p:cNvSpPr/>
          <p:nvPr/>
        </p:nvSpPr>
        <p:spPr>
          <a:xfrm>
            <a:off x="5031740" y="8621243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5" name="사각형: 둥근 모서리 124">
            <a:extLst>
              <a:ext uri="{FF2B5EF4-FFF2-40B4-BE49-F238E27FC236}">
                <a16:creationId xmlns="" xmlns:a16="http://schemas.microsoft.com/office/drawing/2014/main" id="{E8A3054D-0A8A-4A48-9871-89EE12C98609}"/>
              </a:ext>
            </a:extLst>
          </p:cNvPr>
          <p:cNvSpPr/>
          <p:nvPr/>
        </p:nvSpPr>
        <p:spPr>
          <a:xfrm>
            <a:off x="5447562" y="7958395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1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6" name="사각형: 둥근 모서리 125">
            <a:extLst>
              <a:ext uri="{FF2B5EF4-FFF2-40B4-BE49-F238E27FC236}">
                <a16:creationId xmlns="" xmlns:a16="http://schemas.microsoft.com/office/drawing/2014/main" id="{46157BCE-BC2F-4D60-8129-38AF222AC127}"/>
              </a:ext>
            </a:extLst>
          </p:cNvPr>
          <p:cNvSpPr/>
          <p:nvPr/>
        </p:nvSpPr>
        <p:spPr>
          <a:xfrm>
            <a:off x="5447562" y="8286492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2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7" name="사각형: 둥근 모서리 126">
            <a:extLst>
              <a:ext uri="{FF2B5EF4-FFF2-40B4-BE49-F238E27FC236}">
                <a16:creationId xmlns="" xmlns:a16="http://schemas.microsoft.com/office/drawing/2014/main" id="{52C085E6-BCD2-41FD-AD89-8E2F4E83F3CA}"/>
              </a:ext>
            </a:extLst>
          </p:cNvPr>
          <p:cNvSpPr/>
          <p:nvPr/>
        </p:nvSpPr>
        <p:spPr>
          <a:xfrm>
            <a:off x="5447562" y="8634091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3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8" name="사각형: 둥근 모서리 127">
            <a:extLst>
              <a:ext uri="{FF2B5EF4-FFF2-40B4-BE49-F238E27FC236}">
                <a16:creationId xmlns="" xmlns:a16="http://schemas.microsoft.com/office/drawing/2014/main" id="{1732FB46-7185-4611-A40E-69B0C99968F1}"/>
              </a:ext>
            </a:extLst>
          </p:cNvPr>
          <p:cNvSpPr/>
          <p:nvPr/>
        </p:nvSpPr>
        <p:spPr>
          <a:xfrm>
            <a:off x="5447562" y="9203008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97995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8" name="직사각형 7"/>
          <p:cNvSpPr/>
          <p:nvPr/>
        </p:nvSpPr>
        <p:spPr>
          <a:xfrm>
            <a:off x="3075262" y="27718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b="1" kern="0" dirty="0">
                <a:solidFill>
                  <a:schemeClr val="bg1"/>
                </a:solidFill>
              </a:rPr>
              <a:t>폴더 내 주요 도구 활용하기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sp>
        <p:nvSpPr>
          <p:cNvPr id="108" name="Text Box 16">
            <a:extLst>
              <a:ext uri="{FF2B5EF4-FFF2-40B4-BE49-F238E27FC236}">
                <a16:creationId xmlns="" xmlns:a16="http://schemas.microsoft.com/office/drawing/2014/main" id="{9EC2D1BB-6C18-4F9E-A8EF-1A3F3568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792" y="360862"/>
            <a:ext cx="4739640" cy="220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폴더 내 기사를 이용한 </a:t>
            </a:r>
            <a:r>
              <a: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기본도구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상세 설명</a:t>
            </a:r>
            <a:endParaRPr lang="en-US" altLang="ko-KR" sz="9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28" name="사각형: 둥근 모서리 127">
            <a:extLst>
              <a:ext uri="{FF2B5EF4-FFF2-40B4-BE49-F238E27FC236}">
                <a16:creationId xmlns="" xmlns:a16="http://schemas.microsoft.com/office/drawing/2014/main" id="{1732FB46-7185-4611-A40E-69B0C99968F1}"/>
              </a:ext>
            </a:extLst>
          </p:cNvPr>
          <p:cNvSpPr/>
          <p:nvPr/>
        </p:nvSpPr>
        <p:spPr>
          <a:xfrm>
            <a:off x="149002" y="406939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4675C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77" name="그림 176">
            <a:extLst>
              <a:ext uri="{FF2B5EF4-FFF2-40B4-BE49-F238E27FC236}">
                <a16:creationId xmlns="" xmlns:a16="http://schemas.microsoft.com/office/drawing/2014/main" id="{4FC07F70-9E94-4F40-B39B-BAEADE7574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387" y="903295"/>
            <a:ext cx="2911209" cy="1002405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78" name="그림 177">
            <a:extLst>
              <a:ext uri="{FF2B5EF4-FFF2-40B4-BE49-F238E27FC236}">
                <a16:creationId xmlns="" xmlns:a16="http://schemas.microsoft.com/office/drawing/2014/main" id="{BEE9B9A5-C572-4499-83DE-3F742D5F5B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30513"/>
          <a:stretch/>
        </p:blipFill>
        <p:spPr>
          <a:xfrm>
            <a:off x="149002" y="2228568"/>
            <a:ext cx="6589179" cy="1090036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79" name="그림 178">
            <a:extLst>
              <a:ext uri="{FF2B5EF4-FFF2-40B4-BE49-F238E27FC236}">
                <a16:creationId xmlns="" xmlns:a16="http://schemas.microsoft.com/office/drawing/2014/main" id="{F3F87C7F-5189-4E6E-A268-CE42FF231C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944" b="7848"/>
          <a:stretch/>
        </p:blipFill>
        <p:spPr>
          <a:xfrm>
            <a:off x="3167873" y="902472"/>
            <a:ext cx="3570308" cy="1180820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81" name="Text Box 16">
            <a:extLst>
              <a:ext uri="{FF2B5EF4-FFF2-40B4-BE49-F238E27FC236}">
                <a16:creationId xmlns="" xmlns:a16="http://schemas.microsoft.com/office/drawing/2014/main" id="{BFBE22AC-75FF-4E61-A855-5ED4E2080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269" y="3407261"/>
            <a:ext cx="3032348" cy="426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  생성을 원하는 기사 선별 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(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또는 전체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)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선택 후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  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원하는 서지정보 형식을 지정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/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확인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82" name="직사각형 181">
            <a:extLst>
              <a:ext uri="{FF2B5EF4-FFF2-40B4-BE49-F238E27FC236}">
                <a16:creationId xmlns="" xmlns:a16="http://schemas.microsoft.com/office/drawing/2014/main" id="{BF1BE563-0B41-4D7B-BB82-12B92CCA6926}"/>
              </a:ext>
            </a:extLst>
          </p:cNvPr>
          <p:cNvSpPr/>
          <p:nvPr/>
        </p:nvSpPr>
        <p:spPr>
          <a:xfrm>
            <a:off x="149002" y="601843"/>
            <a:ext cx="2724698" cy="246221"/>
          </a:xfrm>
          <a:prstGeom prst="rect">
            <a:avLst/>
          </a:prstGeom>
          <a:solidFill>
            <a:srgbClr val="4675C7"/>
          </a:solidFill>
        </p:spPr>
        <p:txBody>
          <a:bodyPr wrap="square">
            <a:spAutoFit/>
          </a:bodyPr>
          <a:lstStyle/>
          <a:p>
            <a:pPr algn="ctr" latinLnBrk="1"/>
            <a:r>
              <a:rPr lang="ko-KR" altLang="en-US" sz="1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두 건 이상의 레코드 참고문헌 자동 생성하기</a:t>
            </a:r>
          </a:p>
        </p:txBody>
      </p:sp>
      <p:pic>
        <p:nvPicPr>
          <p:cNvPr id="183" name="그림 5">
            <a:extLst>
              <a:ext uri="{FF2B5EF4-FFF2-40B4-BE49-F238E27FC236}">
                <a16:creationId xmlns="" xmlns:a16="http://schemas.microsoft.com/office/drawing/2014/main" id="{EBF5848D-8C1F-4557-8A6A-F6047E8EAC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5" y="1164562"/>
            <a:ext cx="1242032" cy="73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" name="Text Box 16">
            <a:extLst>
              <a:ext uri="{FF2B5EF4-FFF2-40B4-BE49-F238E27FC236}">
                <a16:creationId xmlns="" xmlns:a16="http://schemas.microsoft.com/office/drawing/2014/main" id="{39AC9EAA-E4DB-4B44-9DD1-2A44D1409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655" y="3395854"/>
            <a:ext cx="2821066" cy="45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lvl="1">
              <a:lnSpc>
                <a:spcPts val="1000"/>
              </a:lnSpc>
              <a:spcBef>
                <a:spcPts val="800"/>
              </a:spcBef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  서지 정보 형식 확인 후 저장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0" lvl="1">
              <a:lnSpc>
                <a:spcPts val="1000"/>
              </a:lnSpc>
              <a:spcBef>
                <a:spcPts val="800"/>
              </a:spcBef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  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선택한 형식으로 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“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참고문헌 형식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”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자동 생성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85" name="직사각형 184">
            <a:extLst>
              <a:ext uri="{FF2B5EF4-FFF2-40B4-BE49-F238E27FC236}">
                <a16:creationId xmlns="" xmlns:a16="http://schemas.microsoft.com/office/drawing/2014/main" id="{D1578A3A-C1DC-48C4-9004-ACCEBB51208F}"/>
              </a:ext>
            </a:extLst>
          </p:cNvPr>
          <p:cNvSpPr/>
          <p:nvPr/>
        </p:nvSpPr>
        <p:spPr>
          <a:xfrm>
            <a:off x="129350" y="2243709"/>
            <a:ext cx="1932051" cy="108841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cxnSp>
        <p:nvCxnSpPr>
          <p:cNvPr id="186" name="연결선: 구부러짐 185">
            <a:extLst>
              <a:ext uri="{FF2B5EF4-FFF2-40B4-BE49-F238E27FC236}">
                <a16:creationId xmlns="" xmlns:a16="http://schemas.microsoft.com/office/drawing/2014/main" id="{CF8F4BD4-6B78-4D7D-B370-9885D1923A21}"/>
              </a:ext>
            </a:extLst>
          </p:cNvPr>
          <p:cNvCxnSpPr>
            <a:cxnSpLocks/>
          </p:cNvCxnSpPr>
          <p:nvPr/>
        </p:nvCxnSpPr>
        <p:spPr>
          <a:xfrm>
            <a:off x="6765872" y="2045494"/>
            <a:ext cx="3039" cy="228696"/>
          </a:xfrm>
          <a:prstGeom prst="curvedConnector3">
            <a:avLst>
              <a:gd name="adj1" fmla="val 1800000"/>
            </a:avLst>
          </a:prstGeom>
          <a:ln w="3175">
            <a:solidFill>
              <a:srgbClr val="FF8585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연결선: 구부러짐 209">
            <a:extLst>
              <a:ext uri="{FF2B5EF4-FFF2-40B4-BE49-F238E27FC236}">
                <a16:creationId xmlns="" xmlns:a16="http://schemas.microsoft.com/office/drawing/2014/main" id="{E5DA6323-6009-41CD-AB8E-20F24CEC3D3E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131954" y="758098"/>
            <a:ext cx="914" cy="226049"/>
          </a:xfrm>
          <a:prstGeom prst="curvedConnector3">
            <a:avLst>
              <a:gd name="adj1" fmla="val 6975475"/>
            </a:avLst>
          </a:prstGeom>
          <a:ln w="3175">
            <a:solidFill>
              <a:srgbClr val="FF8585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1" name="그림 210">
            <a:extLst>
              <a:ext uri="{FF2B5EF4-FFF2-40B4-BE49-F238E27FC236}">
                <a16:creationId xmlns="" xmlns:a16="http://schemas.microsoft.com/office/drawing/2014/main" id="{7BB506D5-59B4-4CEA-AD41-5FA98D4B754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60105"/>
          <a:stretch/>
        </p:blipFill>
        <p:spPr>
          <a:xfrm>
            <a:off x="2475543" y="1216334"/>
            <a:ext cx="570408" cy="169893"/>
          </a:xfrm>
          <a:prstGeom prst="rect">
            <a:avLst/>
          </a:prstGeom>
          <a:ln>
            <a:solidFill>
              <a:srgbClr val="FF8585"/>
            </a:solidFill>
          </a:ln>
        </p:spPr>
      </p:pic>
      <p:pic>
        <p:nvPicPr>
          <p:cNvPr id="215" name="그림 214">
            <a:extLst>
              <a:ext uri="{FF2B5EF4-FFF2-40B4-BE49-F238E27FC236}">
                <a16:creationId xmlns="" xmlns:a16="http://schemas.microsoft.com/office/drawing/2014/main" id="{3CC53AB5-1AAE-4A11-9108-2DB5AD46595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928" t="7604" r="15020" b="60105"/>
          <a:stretch/>
        </p:blipFill>
        <p:spPr>
          <a:xfrm>
            <a:off x="3027497" y="3408350"/>
            <a:ext cx="572270" cy="191472"/>
          </a:xfrm>
          <a:prstGeom prst="rect">
            <a:avLst/>
          </a:prstGeom>
          <a:ln>
            <a:noFill/>
          </a:ln>
        </p:spPr>
      </p:pic>
      <p:sp>
        <p:nvSpPr>
          <p:cNvPr id="216" name="말풍선: 사각형 215">
            <a:extLst>
              <a:ext uri="{FF2B5EF4-FFF2-40B4-BE49-F238E27FC236}">
                <a16:creationId xmlns="" xmlns:a16="http://schemas.microsoft.com/office/drawing/2014/main" id="{0AFC7647-F8C3-40EE-ADFD-C9B9415F007F}"/>
              </a:ext>
            </a:extLst>
          </p:cNvPr>
          <p:cNvSpPr/>
          <p:nvPr/>
        </p:nvSpPr>
        <p:spPr>
          <a:xfrm>
            <a:off x="246792" y="1770369"/>
            <a:ext cx="1269871" cy="312923"/>
          </a:xfrm>
          <a:prstGeom prst="wedgeRectCallout">
            <a:avLst>
              <a:gd name="adj1" fmla="val -21905"/>
              <a:gd name="adj2" fmla="val -84308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참고문헌으로 저장하고 </a:t>
            </a:r>
            <a:endParaRPr lang="en-US" altLang="ko-KR" sz="800" dirty="0"/>
          </a:p>
          <a:p>
            <a:r>
              <a:rPr lang="ko-KR" altLang="en-US" sz="800" dirty="0"/>
              <a:t>싶은 기사 선택 확인</a:t>
            </a:r>
            <a:endParaRPr lang="en-US" altLang="ko-KR" sz="800" dirty="0"/>
          </a:p>
        </p:txBody>
      </p:sp>
      <p:sp>
        <p:nvSpPr>
          <p:cNvPr id="217" name="사각형: 둥근 모서리 216">
            <a:extLst>
              <a:ext uri="{FF2B5EF4-FFF2-40B4-BE49-F238E27FC236}">
                <a16:creationId xmlns="" xmlns:a16="http://schemas.microsoft.com/office/drawing/2014/main" id="{19F27DF4-6B55-439D-A496-EB9681116C38}"/>
              </a:ext>
            </a:extLst>
          </p:cNvPr>
          <p:cNvSpPr/>
          <p:nvPr/>
        </p:nvSpPr>
        <p:spPr>
          <a:xfrm>
            <a:off x="427158" y="983080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1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18" name="사각형: 둥근 모서리 217">
            <a:extLst>
              <a:ext uri="{FF2B5EF4-FFF2-40B4-BE49-F238E27FC236}">
                <a16:creationId xmlns="" xmlns:a16="http://schemas.microsoft.com/office/drawing/2014/main" id="{D940873B-893F-47DD-9551-09720AD3F38A}"/>
              </a:ext>
            </a:extLst>
          </p:cNvPr>
          <p:cNvSpPr/>
          <p:nvPr/>
        </p:nvSpPr>
        <p:spPr>
          <a:xfrm>
            <a:off x="5304244" y="1697019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2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19" name="말풍선: 사각형 218">
            <a:extLst>
              <a:ext uri="{FF2B5EF4-FFF2-40B4-BE49-F238E27FC236}">
                <a16:creationId xmlns="" xmlns:a16="http://schemas.microsoft.com/office/drawing/2014/main" id="{9D1D0ECC-BE35-4473-B556-8D6A188D4DC3}"/>
              </a:ext>
            </a:extLst>
          </p:cNvPr>
          <p:cNvSpPr/>
          <p:nvPr/>
        </p:nvSpPr>
        <p:spPr>
          <a:xfrm>
            <a:off x="4064754" y="1837601"/>
            <a:ext cx="1269871" cy="223367"/>
          </a:xfrm>
          <a:prstGeom prst="wedgeRectCallout">
            <a:avLst>
              <a:gd name="adj1" fmla="val 62104"/>
              <a:gd name="adj2" fmla="val -20995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서지정보형식 선택</a:t>
            </a:r>
            <a:r>
              <a:rPr lang="en-US" altLang="ko-KR" sz="800" dirty="0"/>
              <a:t>/</a:t>
            </a:r>
            <a:r>
              <a:rPr lang="ko-KR" altLang="en-US" sz="800" dirty="0"/>
              <a:t>지정</a:t>
            </a:r>
          </a:p>
        </p:txBody>
      </p:sp>
      <p:sp>
        <p:nvSpPr>
          <p:cNvPr id="220" name="사각형: 둥근 모서리 219">
            <a:extLst>
              <a:ext uri="{FF2B5EF4-FFF2-40B4-BE49-F238E27FC236}">
                <a16:creationId xmlns="" xmlns:a16="http://schemas.microsoft.com/office/drawing/2014/main" id="{9CAA887B-7125-4201-A163-EE0E79108F0A}"/>
              </a:ext>
            </a:extLst>
          </p:cNvPr>
          <p:cNvSpPr/>
          <p:nvPr/>
        </p:nvSpPr>
        <p:spPr>
          <a:xfrm>
            <a:off x="3689953" y="1308095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3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21" name="사각형: 둥근 모서리 220">
            <a:extLst>
              <a:ext uri="{FF2B5EF4-FFF2-40B4-BE49-F238E27FC236}">
                <a16:creationId xmlns="" xmlns:a16="http://schemas.microsoft.com/office/drawing/2014/main" id="{3768D883-4BC5-4708-B38C-77092C709197}"/>
              </a:ext>
            </a:extLst>
          </p:cNvPr>
          <p:cNvSpPr/>
          <p:nvPr/>
        </p:nvSpPr>
        <p:spPr>
          <a:xfrm>
            <a:off x="2089092" y="2243709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22" name="사각형: 둥근 모서리 221">
            <a:extLst>
              <a:ext uri="{FF2B5EF4-FFF2-40B4-BE49-F238E27FC236}">
                <a16:creationId xmlns="" xmlns:a16="http://schemas.microsoft.com/office/drawing/2014/main" id="{5DA619CA-0A79-4B06-AB51-1FBCCB2CF198}"/>
              </a:ext>
            </a:extLst>
          </p:cNvPr>
          <p:cNvSpPr/>
          <p:nvPr/>
        </p:nvSpPr>
        <p:spPr>
          <a:xfrm>
            <a:off x="342042" y="3437337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1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23" name="사각형: 둥근 모서리 222">
            <a:extLst>
              <a:ext uri="{FF2B5EF4-FFF2-40B4-BE49-F238E27FC236}">
                <a16:creationId xmlns="" xmlns:a16="http://schemas.microsoft.com/office/drawing/2014/main" id="{D6E48CCB-3483-4218-ADC4-7453A3B2CE10}"/>
              </a:ext>
            </a:extLst>
          </p:cNvPr>
          <p:cNvSpPr/>
          <p:nvPr/>
        </p:nvSpPr>
        <p:spPr>
          <a:xfrm>
            <a:off x="342042" y="3647490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2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24" name="사각형: 둥근 모서리 223">
            <a:extLst>
              <a:ext uri="{FF2B5EF4-FFF2-40B4-BE49-F238E27FC236}">
                <a16:creationId xmlns="" xmlns:a16="http://schemas.microsoft.com/office/drawing/2014/main" id="{6EF4AFC0-5D99-4A5B-A78B-C1AD0BC39839}"/>
              </a:ext>
            </a:extLst>
          </p:cNvPr>
          <p:cNvSpPr/>
          <p:nvPr/>
        </p:nvSpPr>
        <p:spPr>
          <a:xfrm>
            <a:off x="4022502" y="3437337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3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25" name="사각형: 둥근 모서리 224">
            <a:extLst>
              <a:ext uri="{FF2B5EF4-FFF2-40B4-BE49-F238E27FC236}">
                <a16:creationId xmlns="" xmlns:a16="http://schemas.microsoft.com/office/drawing/2014/main" id="{222F4D3C-FE23-442C-A75C-1B00F9BC4D55}"/>
              </a:ext>
            </a:extLst>
          </p:cNvPr>
          <p:cNvSpPr/>
          <p:nvPr/>
        </p:nvSpPr>
        <p:spPr>
          <a:xfrm>
            <a:off x="4022502" y="3661560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26" name="직사각형 225">
            <a:extLst>
              <a:ext uri="{FF2B5EF4-FFF2-40B4-BE49-F238E27FC236}">
                <a16:creationId xmlns="" xmlns:a16="http://schemas.microsoft.com/office/drawing/2014/main" id="{8E7ECB76-28FA-4A42-A514-21C86BE8FAE8}"/>
              </a:ext>
            </a:extLst>
          </p:cNvPr>
          <p:cNvSpPr/>
          <p:nvPr/>
        </p:nvSpPr>
        <p:spPr>
          <a:xfrm>
            <a:off x="154782" y="3922604"/>
            <a:ext cx="2824160" cy="246221"/>
          </a:xfrm>
          <a:prstGeom prst="rect">
            <a:avLst/>
          </a:prstGeom>
          <a:solidFill>
            <a:srgbClr val="4675C7"/>
          </a:solidFill>
        </p:spPr>
        <p:txBody>
          <a:bodyPr wrap="square">
            <a:spAutoFit/>
          </a:bodyPr>
          <a:lstStyle/>
          <a:p>
            <a:pPr algn="ctr" latinLnBrk="1"/>
            <a:r>
              <a:rPr lang="ko-KR" altLang="en-US" sz="1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두 건 이상의 레코드 참고관리도구로 반출하기</a:t>
            </a:r>
          </a:p>
        </p:txBody>
      </p:sp>
      <p:pic>
        <p:nvPicPr>
          <p:cNvPr id="227" name="그림 226">
            <a:extLst>
              <a:ext uri="{FF2B5EF4-FFF2-40B4-BE49-F238E27FC236}">
                <a16:creationId xmlns="" xmlns:a16="http://schemas.microsoft.com/office/drawing/2014/main" id="{C4F6E299-BE28-491F-9943-A8D7AB85A9A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4539"/>
          <a:stretch/>
        </p:blipFill>
        <p:spPr>
          <a:xfrm>
            <a:off x="3167874" y="4244550"/>
            <a:ext cx="3570308" cy="122005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28" name="그림 227">
            <a:extLst>
              <a:ext uri="{FF2B5EF4-FFF2-40B4-BE49-F238E27FC236}">
                <a16:creationId xmlns="" xmlns:a16="http://schemas.microsoft.com/office/drawing/2014/main" id="{6E037810-B874-4C4B-A804-627EB2D3DC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387" y="4244550"/>
            <a:ext cx="2911209" cy="1002405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31" name="말풍선: 사각형 230">
            <a:extLst>
              <a:ext uri="{FF2B5EF4-FFF2-40B4-BE49-F238E27FC236}">
                <a16:creationId xmlns="" xmlns:a16="http://schemas.microsoft.com/office/drawing/2014/main" id="{7D00EC43-9088-476A-B1B4-18F1CC2A22B2}"/>
              </a:ext>
            </a:extLst>
          </p:cNvPr>
          <p:cNvSpPr/>
          <p:nvPr/>
        </p:nvSpPr>
        <p:spPr>
          <a:xfrm>
            <a:off x="193503" y="5186456"/>
            <a:ext cx="1317848" cy="312923"/>
          </a:xfrm>
          <a:prstGeom prst="wedgeRectCallout">
            <a:avLst>
              <a:gd name="adj1" fmla="val -21905"/>
              <a:gd name="adj2" fmla="val -84308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서지 관리도구로 저장 하고 싶은 기사 선택 확인</a:t>
            </a:r>
          </a:p>
        </p:txBody>
      </p:sp>
      <p:sp>
        <p:nvSpPr>
          <p:cNvPr id="232" name="사각형: 둥근 모서리 231">
            <a:extLst>
              <a:ext uri="{FF2B5EF4-FFF2-40B4-BE49-F238E27FC236}">
                <a16:creationId xmlns="" xmlns:a16="http://schemas.microsoft.com/office/drawing/2014/main" id="{E8E89B4F-F0B5-496E-AA01-D2A85AE343E0}"/>
              </a:ext>
            </a:extLst>
          </p:cNvPr>
          <p:cNvSpPr/>
          <p:nvPr/>
        </p:nvSpPr>
        <p:spPr>
          <a:xfrm>
            <a:off x="427158" y="4310926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1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233" name="그림 232">
            <a:extLst>
              <a:ext uri="{FF2B5EF4-FFF2-40B4-BE49-F238E27FC236}">
                <a16:creationId xmlns="" xmlns:a16="http://schemas.microsoft.com/office/drawing/2014/main" id="{5423D4A3-9053-4E9F-A2DF-2EB428122B7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7566" b="1462"/>
          <a:stretch/>
        </p:blipFill>
        <p:spPr>
          <a:xfrm>
            <a:off x="2469149" y="4750128"/>
            <a:ext cx="576802" cy="219495"/>
          </a:xfrm>
          <a:prstGeom prst="rect">
            <a:avLst/>
          </a:prstGeom>
          <a:ln>
            <a:solidFill>
              <a:srgbClr val="FF8585"/>
            </a:solidFill>
          </a:ln>
        </p:spPr>
      </p:pic>
      <p:sp>
        <p:nvSpPr>
          <p:cNvPr id="234" name="말풍선: 사각형 233">
            <a:extLst>
              <a:ext uri="{FF2B5EF4-FFF2-40B4-BE49-F238E27FC236}">
                <a16:creationId xmlns="" xmlns:a16="http://schemas.microsoft.com/office/drawing/2014/main" id="{5064765D-E417-438F-A244-B544CC965DC7}"/>
              </a:ext>
            </a:extLst>
          </p:cNvPr>
          <p:cNvSpPr/>
          <p:nvPr/>
        </p:nvSpPr>
        <p:spPr>
          <a:xfrm>
            <a:off x="4140612" y="4846321"/>
            <a:ext cx="845820" cy="400633"/>
          </a:xfrm>
          <a:prstGeom prst="wedgeRectCallout">
            <a:avLst>
              <a:gd name="adj1" fmla="val 62104"/>
              <a:gd name="adj2" fmla="val -20995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서지관리도구</a:t>
            </a:r>
          </a:p>
          <a:p>
            <a:r>
              <a:rPr lang="ko-KR" altLang="en-US" sz="800" dirty="0"/>
              <a:t>선택</a:t>
            </a:r>
            <a:r>
              <a:rPr lang="en-US" altLang="ko-KR" sz="800" dirty="0"/>
              <a:t>/</a:t>
            </a:r>
            <a:r>
              <a:rPr lang="ko-KR" altLang="en-US" sz="800" dirty="0"/>
              <a:t>지정</a:t>
            </a:r>
          </a:p>
        </p:txBody>
      </p:sp>
      <p:sp>
        <p:nvSpPr>
          <p:cNvPr id="245" name="사각형: 둥근 모서리 244">
            <a:extLst>
              <a:ext uri="{FF2B5EF4-FFF2-40B4-BE49-F238E27FC236}">
                <a16:creationId xmlns="" xmlns:a16="http://schemas.microsoft.com/office/drawing/2014/main" id="{FADEA026-B0A2-41F0-BEC1-101634A4940F}"/>
              </a:ext>
            </a:extLst>
          </p:cNvPr>
          <p:cNvSpPr/>
          <p:nvPr/>
        </p:nvSpPr>
        <p:spPr>
          <a:xfrm>
            <a:off x="5029655" y="4736320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2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56" name="사각형: 둥근 모서리 255">
            <a:extLst>
              <a:ext uri="{FF2B5EF4-FFF2-40B4-BE49-F238E27FC236}">
                <a16:creationId xmlns="" xmlns:a16="http://schemas.microsoft.com/office/drawing/2014/main" id="{C3F94D87-4D76-425D-8999-B10BA496F400}"/>
              </a:ext>
            </a:extLst>
          </p:cNvPr>
          <p:cNvSpPr/>
          <p:nvPr/>
        </p:nvSpPr>
        <p:spPr>
          <a:xfrm>
            <a:off x="6569933" y="5631499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271" name="그림 270">
            <a:extLst>
              <a:ext uri="{FF2B5EF4-FFF2-40B4-BE49-F238E27FC236}">
                <a16:creationId xmlns="" xmlns:a16="http://schemas.microsoft.com/office/drawing/2014/main" id="{FF2802DB-458D-4C8F-BEA0-D2D7498B2DA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928" t="50244" r="15020" b="8090"/>
          <a:stretch/>
        </p:blipFill>
        <p:spPr>
          <a:xfrm>
            <a:off x="3003953" y="6192577"/>
            <a:ext cx="635545" cy="274376"/>
          </a:xfrm>
          <a:prstGeom prst="rect">
            <a:avLst/>
          </a:prstGeom>
          <a:ln>
            <a:noFill/>
          </a:ln>
        </p:spPr>
      </p:pic>
      <p:sp>
        <p:nvSpPr>
          <p:cNvPr id="272" name="Text Box 16">
            <a:extLst>
              <a:ext uri="{FF2B5EF4-FFF2-40B4-BE49-F238E27FC236}">
                <a16:creationId xmlns="" xmlns:a16="http://schemas.microsoft.com/office/drawing/2014/main" id="{AFD65658-B0CB-47F1-9B74-5CAE7741A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367" y="6222026"/>
            <a:ext cx="3032348" cy="426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  저장하고 싶은 기사 선별 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(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또는 전체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)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선택 후</a:t>
            </a:r>
          </a:p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  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원하는 서지관리도구 또는 형식 지정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/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확인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73" name="Text Box 16">
            <a:extLst>
              <a:ext uri="{FF2B5EF4-FFF2-40B4-BE49-F238E27FC236}">
                <a16:creationId xmlns="" xmlns:a16="http://schemas.microsoft.com/office/drawing/2014/main" id="{B10B8243-F727-4146-BDF1-ADA6D411AE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4752" y="6210619"/>
            <a:ext cx="2974207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lvl="1">
              <a:lnSpc>
                <a:spcPts val="1000"/>
              </a:lnSpc>
              <a:spcBef>
                <a:spcPts val="800"/>
              </a:spcBef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 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저장 하기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0" lvl="1">
              <a:lnSpc>
                <a:spcPts val="1000"/>
              </a:lnSpc>
              <a:spcBef>
                <a:spcPts val="800"/>
              </a:spcBef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  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선택한 서지관리도구 또는 형식으로 저장 완료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74" name="사각형: 둥근 모서리 273">
            <a:extLst>
              <a:ext uri="{FF2B5EF4-FFF2-40B4-BE49-F238E27FC236}">
                <a16:creationId xmlns="" xmlns:a16="http://schemas.microsoft.com/office/drawing/2014/main" id="{04264A01-86CF-40F2-89C8-21DDB1BE2B16}"/>
              </a:ext>
            </a:extLst>
          </p:cNvPr>
          <p:cNvSpPr/>
          <p:nvPr/>
        </p:nvSpPr>
        <p:spPr>
          <a:xfrm>
            <a:off x="331140" y="6252102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1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75" name="사각형: 둥근 모서리 274">
            <a:extLst>
              <a:ext uri="{FF2B5EF4-FFF2-40B4-BE49-F238E27FC236}">
                <a16:creationId xmlns="" xmlns:a16="http://schemas.microsoft.com/office/drawing/2014/main" id="{3EFBC79C-502C-44C8-9ABF-23E350EC3AB7}"/>
              </a:ext>
            </a:extLst>
          </p:cNvPr>
          <p:cNvSpPr/>
          <p:nvPr/>
        </p:nvSpPr>
        <p:spPr>
          <a:xfrm>
            <a:off x="331140" y="6472832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2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76" name="사각형: 둥근 모서리 275">
            <a:extLst>
              <a:ext uri="{FF2B5EF4-FFF2-40B4-BE49-F238E27FC236}">
                <a16:creationId xmlns="" xmlns:a16="http://schemas.microsoft.com/office/drawing/2014/main" id="{91A4E02B-517D-4DA1-8BD4-280BF3B60CAF}"/>
              </a:ext>
            </a:extLst>
          </p:cNvPr>
          <p:cNvSpPr/>
          <p:nvPr/>
        </p:nvSpPr>
        <p:spPr>
          <a:xfrm>
            <a:off x="4011600" y="6252102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3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77" name="사각형: 둥근 모서리 276">
            <a:extLst>
              <a:ext uri="{FF2B5EF4-FFF2-40B4-BE49-F238E27FC236}">
                <a16:creationId xmlns="" xmlns:a16="http://schemas.microsoft.com/office/drawing/2014/main" id="{5A75E87D-2346-4087-9264-EEDC03DC7C1A}"/>
              </a:ext>
            </a:extLst>
          </p:cNvPr>
          <p:cNvSpPr/>
          <p:nvPr/>
        </p:nvSpPr>
        <p:spPr>
          <a:xfrm>
            <a:off x="4011600" y="6474710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278" name="직사각형 277">
            <a:extLst>
              <a:ext uri="{FF2B5EF4-FFF2-40B4-BE49-F238E27FC236}">
                <a16:creationId xmlns="" xmlns:a16="http://schemas.microsoft.com/office/drawing/2014/main" id="{1A9E03E0-ED39-41EE-91F6-C0E29ADF9699}"/>
              </a:ext>
            </a:extLst>
          </p:cNvPr>
          <p:cNvSpPr/>
          <p:nvPr/>
        </p:nvSpPr>
        <p:spPr>
          <a:xfrm>
            <a:off x="193503" y="5659202"/>
            <a:ext cx="2231701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anose="020B0604020202020204" pitchFamily="34" charset="0"/>
              </a:rPr>
              <a:t>주요 제공 서지반출 형식 및 소프트웨어</a:t>
            </a:r>
          </a:p>
        </p:txBody>
      </p:sp>
      <p:sp>
        <p:nvSpPr>
          <p:cNvPr id="279" name="직사각형 37">
            <a:extLst>
              <a:ext uri="{FF2B5EF4-FFF2-40B4-BE49-F238E27FC236}">
                <a16:creationId xmlns="" xmlns:a16="http://schemas.microsoft.com/office/drawing/2014/main" id="{DDC8329E-F43D-42EF-8283-9213C1B24F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598" y="5831987"/>
            <a:ext cx="5734846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Direct Export in </a:t>
            </a:r>
            <a:r>
              <a:rPr lang="en-US" altLang="ko-KR" sz="1000" b="1" dirty="0">
                <a:solidFill>
                  <a:srgbClr val="FF8585"/>
                </a:solidFill>
                <a:latin typeface="Calibri" panose="020F0502020204030204" pitchFamily="34" charset="0"/>
              </a:rPr>
              <a:t>RIS Format 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(e.g. CITAVI, </a:t>
            </a:r>
            <a:r>
              <a:rPr lang="en-US" altLang="ko-KR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EasyBib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EndNote, </a:t>
            </a:r>
            <a:r>
              <a:rPr lang="en-US" altLang="ko-KR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ProCite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Reference Manager, </a:t>
            </a:r>
            <a:r>
              <a:rPr lang="en-US" altLang="ko-KR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Zotero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)</a:t>
            </a:r>
          </a:p>
        </p:txBody>
      </p:sp>
      <p:sp>
        <p:nvSpPr>
          <p:cNvPr id="287" name="직사각형 286">
            <a:extLst>
              <a:ext uri="{FF2B5EF4-FFF2-40B4-BE49-F238E27FC236}">
                <a16:creationId xmlns="" xmlns:a16="http://schemas.microsoft.com/office/drawing/2014/main" id="{0E471F8E-A4B8-4EC2-A000-F8D017D56026}"/>
              </a:ext>
            </a:extLst>
          </p:cNvPr>
          <p:cNvSpPr/>
          <p:nvPr/>
        </p:nvSpPr>
        <p:spPr>
          <a:xfrm>
            <a:off x="129350" y="5581835"/>
            <a:ext cx="6608831" cy="55134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900" dirty="0"/>
          </a:p>
        </p:txBody>
      </p:sp>
      <p:cxnSp>
        <p:nvCxnSpPr>
          <p:cNvPr id="288" name="연결선: 구부러짐 287">
            <a:extLst>
              <a:ext uri="{FF2B5EF4-FFF2-40B4-BE49-F238E27FC236}">
                <a16:creationId xmlns="" xmlns:a16="http://schemas.microsoft.com/office/drawing/2014/main" id="{892750E9-35D5-4C1F-9067-61C8C2FFB7BA}"/>
              </a:ext>
            </a:extLst>
          </p:cNvPr>
          <p:cNvCxnSpPr>
            <a:cxnSpLocks/>
          </p:cNvCxnSpPr>
          <p:nvPr/>
        </p:nvCxnSpPr>
        <p:spPr>
          <a:xfrm>
            <a:off x="6756014" y="5399623"/>
            <a:ext cx="3039" cy="228696"/>
          </a:xfrm>
          <a:prstGeom prst="curvedConnector3">
            <a:avLst>
              <a:gd name="adj1" fmla="val 1800000"/>
            </a:avLst>
          </a:prstGeom>
          <a:ln w="3175">
            <a:solidFill>
              <a:srgbClr val="FF8585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연결선: 구부러짐 288">
            <a:extLst>
              <a:ext uri="{FF2B5EF4-FFF2-40B4-BE49-F238E27FC236}">
                <a16:creationId xmlns="" xmlns:a16="http://schemas.microsoft.com/office/drawing/2014/main" id="{EAAE533F-6A51-41B3-A208-9D25A832F4D1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122096" y="4091907"/>
            <a:ext cx="914" cy="226049"/>
          </a:xfrm>
          <a:prstGeom prst="curvedConnector3">
            <a:avLst>
              <a:gd name="adj1" fmla="val 6975475"/>
            </a:avLst>
          </a:prstGeom>
          <a:ln w="3175">
            <a:solidFill>
              <a:srgbClr val="FF8585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0" name="그림 289">
            <a:extLst>
              <a:ext uri="{FF2B5EF4-FFF2-40B4-BE49-F238E27FC236}">
                <a16:creationId xmlns="" xmlns:a16="http://schemas.microsoft.com/office/drawing/2014/main" id="{833CB4A9-FC65-4A85-8E85-9C73DC1D371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163" y="5722198"/>
            <a:ext cx="388475" cy="127225"/>
          </a:xfrm>
          <a:prstGeom prst="rect">
            <a:avLst/>
          </a:prstGeom>
        </p:spPr>
      </p:pic>
      <p:pic>
        <p:nvPicPr>
          <p:cNvPr id="291" name="그림 290">
            <a:extLst>
              <a:ext uri="{FF2B5EF4-FFF2-40B4-BE49-F238E27FC236}">
                <a16:creationId xmlns="" xmlns:a16="http://schemas.microsoft.com/office/drawing/2014/main" id="{BC915607-E337-40EB-8569-7E9B3D95ECA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957" y="5706842"/>
            <a:ext cx="441593" cy="132686"/>
          </a:xfrm>
          <a:prstGeom prst="rect">
            <a:avLst/>
          </a:prstGeom>
        </p:spPr>
      </p:pic>
      <p:pic>
        <p:nvPicPr>
          <p:cNvPr id="292" name="그림 291">
            <a:extLst>
              <a:ext uri="{FF2B5EF4-FFF2-40B4-BE49-F238E27FC236}">
                <a16:creationId xmlns="" xmlns:a16="http://schemas.microsoft.com/office/drawing/2014/main" id="{2CCE03B2-A692-49BF-B711-10352941693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265" y="5675906"/>
            <a:ext cx="243692" cy="193406"/>
          </a:xfrm>
          <a:prstGeom prst="rect">
            <a:avLst/>
          </a:prstGeom>
        </p:spPr>
      </p:pic>
      <p:pic>
        <p:nvPicPr>
          <p:cNvPr id="293" name="그림 292">
            <a:extLst>
              <a:ext uri="{FF2B5EF4-FFF2-40B4-BE49-F238E27FC236}">
                <a16:creationId xmlns="" xmlns:a16="http://schemas.microsoft.com/office/drawing/2014/main" id="{B0525619-630B-4E16-ABCF-75399928309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622" y="5719583"/>
            <a:ext cx="410601" cy="138285"/>
          </a:xfrm>
          <a:prstGeom prst="rect">
            <a:avLst/>
          </a:prstGeom>
        </p:spPr>
      </p:pic>
      <p:pic>
        <p:nvPicPr>
          <p:cNvPr id="326" name="그림 325">
            <a:extLst>
              <a:ext uri="{FF2B5EF4-FFF2-40B4-BE49-F238E27FC236}">
                <a16:creationId xmlns="" xmlns:a16="http://schemas.microsoft.com/office/drawing/2014/main" id="{8CABB0B0-ECD9-4841-8CA9-34F968746A1B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b="52489"/>
          <a:stretch/>
        </p:blipFill>
        <p:spPr>
          <a:xfrm>
            <a:off x="149002" y="8428692"/>
            <a:ext cx="6579693" cy="836901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327" name="직사각형 326">
            <a:extLst>
              <a:ext uri="{FF2B5EF4-FFF2-40B4-BE49-F238E27FC236}">
                <a16:creationId xmlns="" xmlns:a16="http://schemas.microsoft.com/office/drawing/2014/main" id="{6F81D3FC-5C0A-4EB5-BF60-045BF45F3967}"/>
              </a:ext>
            </a:extLst>
          </p:cNvPr>
          <p:cNvSpPr/>
          <p:nvPr/>
        </p:nvSpPr>
        <p:spPr>
          <a:xfrm>
            <a:off x="154782" y="6783489"/>
            <a:ext cx="2539968" cy="246221"/>
          </a:xfrm>
          <a:prstGeom prst="rect">
            <a:avLst/>
          </a:prstGeom>
          <a:solidFill>
            <a:srgbClr val="4675C7"/>
          </a:solidFill>
        </p:spPr>
        <p:txBody>
          <a:bodyPr wrap="square">
            <a:spAutoFit/>
          </a:bodyPr>
          <a:lstStyle/>
          <a:p>
            <a:pPr algn="ctr" latinLnBrk="1"/>
            <a:r>
              <a:rPr lang="ko-KR" altLang="en-US" sz="1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두 건 이상의 레코드 </a:t>
            </a:r>
            <a:r>
              <a:rPr lang="en-US" altLang="ko-KR" sz="1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CSV </a:t>
            </a:r>
            <a:r>
              <a:rPr lang="ko-KR" altLang="en-US" sz="1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파일로 다운로드</a:t>
            </a:r>
          </a:p>
        </p:txBody>
      </p:sp>
      <p:pic>
        <p:nvPicPr>
          <p:cNvPr id="328" name="그림 327">
            <a:extLst>
              <a:ext uri="{FF2B5EF4-FFF2-40B4-BE49-F238E27FC236}">
                <a16:creationId xmlns="" xmlns:a16="http://schemas.microsoft.com/office/drawing/2014/main" id="{7B073EDE-2EAF-4229-B988-6D6F258717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063" y="7106115"/>
            <a:ext cx="2911209" cy="1002405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20" name="그림 319">
            <a:extLst>
              <a:ext uri="{FF2B5EF4-FFF2-40B4-BE49-F238E27FC236}">
                <a16:creationId xmlns="" xmlns:a16="http://schemas.microsoft.com/office/drawing/2014/main" id="{D08BD561-E1CB-44D9-B747-4845AFE21A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7566" b="1462"/>
          <a:stretch/>
        </p:blipFill>
        <p:spPr>
          <a:xfrm>
            <a:off x="2380891" y="7609206"/>
            <a:ext cx="646255" cy="245925"/>
          </a:xfrm>
          <a:prstGeom prst="rect">
            <a:avLst/>
          </a:prstGeom>
          <a:ln>
            <a:solidFill>
              <a:srgbClr val="FF8585"/>
            </a:solidFill>
          </a:ln>
        </p:spPr>
      </p:pic>
      <p:sp>
        <p:nvSpPr>
          <p:cNvPr id="329" name="말풍선: 사각형 328">
            <a:extLst>
              <a:ext uri="{FF2B5EF4-FFF2-40B4-BE49-F238E27FC236}">
                <a16:creationId xmlns="" xmlns:a16="http://schemas.microsoft.com/office/drawing/2014/main" id="{604B0575-948E-423A-B0A8-735534061E2E}"/>
              </a:ext>
            </a:extLst>
          </p:cNvPr>
          <p:cNvSpPr/>
          <p:nvPr/>
        </p:nvSpPr>
        <p:spPr>
          <a:xfrm>
            <a:off x="222803" y="7985857"/>
            <a:ext cx="1317848" cy="312923"/>
          </a:xfrm>
          <a:prstGeom prst="wedgeRectCallout">
            <a:avLst>
              <a:gd name="adj1" fmla="val -21905"/>
              <a:gd name="adj2" fmla="val -84308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/>
              <a:t>CSV </a:t>
            </a:r>
            <a:r>
              <a:rPr lang="ko-KR" altLang="en-US" sz="800" dirty="0"/>
              <a:t>파일로 저장 하고 싶은 기사 선택 확인</a:t>
            </a:r>
          </a:p>
        </p:txBody>
      </p:sp>
      <p:pic>
        <p:nvPicPr>
          <p:cNvPr id="330" name="그림 329">
            <a:extLst>
              <a:ext uri="{FF2B5EF4-FFF2-40B4-BE49-F238E27FC236}">
                <a16:creationId xmlns="" xmlns:a16="http://schemas.microsoft.com/office/drawing/2014/main" id="{2543E9F7-8AFF-41E5-B4E9-81B49EF93EF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4539"/>
          <a:stretch/>
        </p:blipFill>
        <p:spPr>
          <a:xfrm>
            <a:off x="3173293" y="7106115"/>
            <a:ext cx="3570308" cy="122005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331" name="말풍선: 사각형 330">
            <a:extLst>
              <a:ext uri="{FF2B5EF4-FFF2-40B4-BE49-F238E27FC236}">
                <a16:creationId xmlns="" xmlns:a16="http://schemas.microsoft.com/office/drawing/2014/main" id="{3467449F-7737-4CC6-A098-0AEA3517ECA7}"/>
              </a:ext>
            </a:extLst>
          </p:cNvPr>
          <p:cNvSpPr/>
          <p:nvPr/>
        </p:nvSpPr>
        <p:spPr>
          <a:xfrm>
            <a:off x="4140612" y="7865827"/>
            <a:ext cx="845820" cy="400633"/>
          </a:xfrm>
          <a:prstGeom prst="wedgeRectCallout">
            <a:avLst>
              <a:gd name="adj1" fmla="val 62329"/>
              <a:gd name="adj2" fmla="val 34163"/>
            </a:avLst>
          </a:prstGeom>
          <a:solidFill>
            <a:srgbClr val="B2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/>
              <a:t>맨 마지막</a:t>
            </a:r>
            <a:endParaRPr lang="en-US" altLang="ko-KR" sz="800" dirty="0"/>
          </a:p>
          <a:p>
            <a:r>
              <a:rPr lang="en-US" altLang="ko-KR" sz="800" dirty="0"/>
              <a:t>CSV </a:t>
            </a:r>
            <a:r>
              <a:rPr lang="ko-KR" altLang="en-US" sz="800" dirty="0"/>
              <a:t>다운로드</a:t>
            </a:r>
          </a:p>
        </p:txBody>
      </p:sp>
      <p:pic>
        <p:nvPicPr>
          <p:cNvPr id="325" name="그림 324">
            <a:extLst>
              <a:ext uri="{FF2B5EF4-FFF2-40B4-BE49-F238E27FC236}">
                <a16:creationId xmlns="" xmlns:a16="http://schemas.microsoft.com/office/drawing/2014/main" id="{7C5DE9CB-9789-421B-9362-508141A11887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6976" t="1" b="-1"/>
          <a:stretch/>
        </p:blipFill>
        <p:spPr>
          <a:xfrm>
            <a:off x="5131367" y="8121855"/>
            <a:ext cx="881626" cy="188250"/>
          </a:xfrm>
          <a:prstGeom prst="rect">
            <a:avLst/>
          </a:prstGeom>
          <a:ln>
            <a:solidFill>
              <a:srgbClr val="FF8585"/>
            </a:solidFill>
          </a:ln>
        </p:spPr>
      </p:pic>
      <p:sp>
        <p:nvSpPr>
          <p:cNvPr id="332" name="Text Box 16">
            <a:extLst>
              <a:ext uri="{FF2B5EF4-FFF2-40B4-BE49-F238E27FC236}">
                <a16:creationId xmlns="" xmlns:a16="http://schemas.microsoft.com/office/drawing/2014/main" id="{F1E423C7-F2F1-4FDD-AD95-35680D1C28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624" y="9380408"/>
            <a:ext cx="3032348" cy="426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  저장하고 싶은 기사 선별 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(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또는 전체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)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선택 후</a:t>
            </a:r>
          </a:p>
          <a:p>
            <a:pPr marL="0" lvl="1">
              <a:lnSpc>
                <a:spcPts val="1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   CSV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다운로드 확인하기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33" name="Text Box 16">
            <a:extLst>
              <a:ext uri="{FF2B5EF4-FFF2-40B4-BE49-F238E27FC236}">
                <a16:creationId xmlns="" xmlns:a16="http://schemas.microsoft.com/office/drawing/2014/main" id="{9E828062-87AE-4D12-9E31-D222BE97E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6009" y="9369001"/>
            <a:ext cx="2974207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lvl="1">
              <a:lnSpc>
                <a:spcPts val="1000"/>
              </a:lnSpc>
              <a:spcBef>
                <a:spcPts val="800"/>
              </a:spcBef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 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저장 하기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0" lvl="1">
              <a:lnSpc>
                <a:spcPts val="1000"/>
              </a:lnSpc>
              <a:spcBef>
                <a:spcPts val="800"/>
              </a:spcBef>
              <a:buNone/>
            </a:pP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•   CSV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형식으로 다운로드 확인 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(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엑셀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시트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)</a:t>
            </a:r>
          </a:p>
        </p:txBody>
      </p:sp>
      <p:sp>
        <p:nvSpPr>
          <p:cNvPr id="334" name="사각형: 둥근 모서리 333">
            <a:extLst>
              <a:ext uri="{FF2B5EF4-FFF2-40B4-BE49-F238E27FC236}">
                <a16:creationId xmlns="" xmlns:a16="http://schemas.microsoft.com/office/drawing/2014/main" id="{FA0E18D3-3048-4158-833A-362326F8E44B}"/>
              </a:ext>
            </a:extLst>
          </p:cNvPr>
          <p:cNvSpPr/>
          <p:nvPr/>
        </p:nvSpPr>
        <p:spPr>
          <a:xfrm>
            <a:off x="322397" y="9410484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1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35" name="사각형: 둥근 모서리 334">
            <a:extLst>
              <a:ext uri="{FF2B5EF4-FFF2-40B4-BE49-F238E27FC236}">
                <a16:creationId xmlns="" xmlns:a16="http://schemas.microsoft.com/office/drawing/2014/main" id="{CA9E4CF2-2CA5-45B5-9858-4325A9D6B6A7}"/>
              </a:ext>
            </a:extLst>
          </p:cNvPr>
          <p:cNvSpPr/>
          <p:nvPr/>
        </p:nvSpPr>
        <p:spPr>
          <a:xfrm>
            <a:off x="322397" y="9631214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2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36" name="사각형: 둥근 모서리 335">
            <a:extLst>
              <a:ext uri="{FF2B5EF4-FFF2-40B4-BE49-F238E27FC236}">
                <a16:creationId xmlns="" xmlns:a16="http://schemas.microsoft.com/office/drawing/2014/main" id="{8726AB85-4DA9-4003-9F9E-D8D2C0F09000}"/>
              </a:ext>
            </a:extLst>
          </p:cNvPr>
          <p:cNvSpPr/>
          <p:nvPr/>
        </p:nvSpPr>
        <p:spPr>
          <a:xfrm>
            <a:off x="4002857" y="9410484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3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37" name="사각형: 둥근 모서리 336">
            <a:extLst>
              <a:ext uri="{FF2B5EF4-FFF2-40B4-BE49-F238E27FC236}">
                <a16:creationId xmlns="" xmlns:a16="http://schemas.microsoft.com/office/drawing/2014/main" id="{71BC0458-E79A-4050-B166-45BE6E853F27}"/>
              </a:ext>
            </a:extLst>
          </p:cNvPr>
          <p:cNvSpPr/>
          <p:nvPr/>
        </p:nvSpPr>
        <p:spPr>
          <a:xfrm>
            <a:off x="4002857" y="9633092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338" name="그림 337">
            <a:extLst>
              <a:ext uri="{FF2B5EF4-FFF2-40B4-BE49-F238E27FC236}">
                <a16:creationId xmlns="" xmlns:a16="http://schemas.microsoft.com/office/drawing/2014/main" id="{FF62C58F-C1B3-4C70-8B6E-85D26101993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928" t="50244" r="15020" b="8090"/>
          <a:stretch/>
        </p:blipFill>
        <p:spPr>
          <a:xfrm>
            <a:off x="2978942" y="9352026"/>
            <a:ext cx="635545" cy="274376"/>
          </a:xfrm>
          <a:prstGeom prst="rect">
            <a:avLst/>
          </a:prstGeom>
          <a:ln>
            <a:noFill/>
          </a:ln>
        </p:spPr>
      </p:pic>
      <p:sp>
        <p:nvSpPr>
          <p:cNvPr id="339" name="사각형: 둥근 모서리 338">
            <a:extLst>
              <a:ext uri="{FF2B5EF4-FFF2-40B4-BE49-F238E27FC236}">
                <a16:creationId xmlns="" xmlns:a16="http://schemas.microsoft.com/office/drawing/2014/main" id="{FEFE2C29-0889-4B05-82D8-61D8B84206FA}"/>
              </a:ext>
            </a:extLst>
          </p:cNvPr>
          <p:cNvSpPr/>
          <p:nvPr/>
        </p:nvSpPr>
        <p:spPr>
          <a:xfrm>
            <a:off x="6451823" y="8494962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4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40" name="사각형: 둥근 모서리 339">
            <a:extLst>
              <a:ext uri="{FF2B5EF4-FFF2-40B4-BE49-F238E27FC236}">
                <a16:creationId xmlns="" xmlns:a16="http://schemas.microsoft.com/office/drawing/2014/main" id="{8BDDEC27-313C-4CE7-9E46-53E782A9295D}"/>
              </a:ext>
            </a:extLst>
          </p:cNvPr>
          <p:cNvSpPr/>
          <p:nvPr/>
        </p:nvSpPr>
        <p:spPr>
          <a:xfrm>
            <a:off x="434465" y="7214470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1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41" name="사각형: 둥근 모서리 340">
            <a:extLst>
              <a:ext uri="{FF2B5EF4-FFF2-40B4-BE49-F238E27FC236}">
                <a16:creationId xmlns="" xmlns:a16="http://schemas.microsoft.com/office/drawing/2014/main" id="{6021D16E-F5E6-494D-83B0-26E171AE111F}"/>
              </a:ext>
            </a:extLst>
          </p:cNvPr>
          <p:cNvSpPr/>
          <p:nvPr/>
        </p:nvSpPr>
        <p:spPr>
          <a:xfrm>
            <a:off x="5029655" y="7947885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2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42" name="사각형: 둥근 모서리 341">
            <a:extLst>
              <a:ext uri="{FF2B5EF4-FFF2-40B4-BE49-F238E27FC236}">
                <a16:creationId xmlns="" xmlns:a16="http://schemas.microsoft.com/office/drawing/2014/main" id="{8A930DD2-5A0C-405B-B137-1A01B0E127E0}"/>
              </a:ext>
            </a:extLst>
          </p:cNvPr>
          <p:cNvSpPr/>
          <p:nvPr/>
        </p:nvSpPr>
        <p:spPr>
          <a:xfrm>
            <a:off x="3548649" y="7473032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3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43" name="사각형: 둥근 모서리 342">
            <a:extLst>
              <a:ext uri="{FF2B5EF4-FFF2-40B4-BE49-F238E27FC236}">
                <a16:creationId xmlns="" xmlns:a16="http://schemas.microsoft.com/office/drawing/2014/main" id="{C2EFB0FA-958B-4B2E-BE04-A0A263DBB253}"/>
              </a:ext>
            </a:extLst>
          </p:cNvPr>
          <p:cNvSpPr/>
          <p:nvPr/>
        </p:nvSpPr>
        <p:spPr>
          <a:xfrm>
            <a:off x="3540712" y="4616463"/>
            <a:ext cx="118110" cy="118258"/>
          </a:xfrm>
          <a:prstGeom prst="roundRect">
            <a:avLst>
              <a:gd name="adj" fmla="val 32251"/>
            </a:avLst>
          </a:prstGeom>
          <a:solidFill>
            <a:srgbClr val="FF858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none" lIns="179646" tIns="156957" rIns="179646" bIns="156957" numCol="1" spcCol="1270" anchor="ctr" anchorCtr="0">
            <a:noAutofit/>
          </a:bodyPr>
          <a:lstStyle/>
          <a:p>
            <a:pPr algn="ctr" defTabSz="4000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700" b="1" kern="0" dirty="0">
                <a:solidFill>
                  <a:prstClr val="white"/>
                </a:solidFill>
                <a:latin typeface="Arial"/>
              </a:rPr>
              <a:t>3</a:t>
            </a:r>
            <a:endParaRPr lang="ko-KR" altLang="en-US" sz="700" b="1" kern="0" dirty="0">
              <a:solidFill>
                <a:prstClr val="white"/>
              </a:solidFill>
              <a:latin typeface="Arial"/>
            </a:endParaRPr>
          </a:p>
        </p:txBody>
      </p:sp>
      <p:cxnSp>
        <p:nvCxnSpPr>
          <p:cNvPr id="344" name="연결선: 구부러짐 343">
            <a:extLst>
              <a:ext uri="{FF2B5EF4-FFF2-40B4-BE49-F238E27FC236}">
                <a16:creationId xmlns="" xmlns:a16="http://schemas.microsoft.com/office/drawing/2014/main" id="{B117AF64-BD63-4C3A-942F-72E67AAB2082}"/>
              </a:ext>
            </a:extLst>
          </p:cNvPr>
          <p:cNvCxnSpPr>
            <a:cxnSpLocks/>
          </p:cNvCxnSpPr>
          <p:nvPr/>
        </p:nvCxnSpPr>
        <p:spPr>
          <a:xfrm>
            <a:off x="6772943" y="8276805"/>
            <a:ext cx="3039" cy="228696"/>
          </a:xfrm>
          <a:prstGeom prst="curvedConnector3">
            <a:avLst>
              <a:gd name="adj1" fmla="val 1800000"/>
            </a:avLst>
          </a:prstGeom>
          <a:ln w="3175">
            <a:solidFill>
              <a:srgbClr val="FF8585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연결선: 구부러짐 344">
            <a:extLst>
              <a:ext uri="{FF2B5EF4-FFF2-40B4-BE49-F238E27FC236}">
                <a16:creationId xmlns="" xmlns:a16="http://schemas.microsoft.com/office/drawing/2014/main" id="{3BBA91A5-A974-4D0E-AFE7-FA017C434E86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123785" y="6969089"/>
            <a:ext cx="914" cy="226049"/>
          </a:xfrm>
          <a:prstGeom prst="curvedConnector3">
            <a:avLst>
              <a:gd name="adj1" fmla="val 6975475"/>
            </a:avLst>
          </a:prstGeom>
          <a:ln w="3175">
            <a:solidFill>
              <a:srgbClr val="FF8585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1346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화살표: 오각형 116">
            <a:extLst>
              <a:ext uri="{FF2B5EF4-FFF2-40B4-BE49-F238E27FC236}">
                <a16:creationId xmlns="" xmlns:a16="http://schemas.microsoft.com/office/drawing/2014/main" id="{C71973AE-2EBC-4E40-BD48-D9EE77C03C3E}"/>
              </a:ext>
            </a:extLst>
          </p:cNvPr>
          <p:cNvSpPr/>
          <p:nvPr/>
        </p:nvSpPr>
        <p:spPr>
          <a:xfrm rot="6312698">
            <a:off x="343212" y="5775653"/>
            <a:ext cx="402611" cy="817345"/>
          </a:xfrm>
          <a:prstGeom prst="homePlate">
            <a:avLst>
              <a:gd name="adj" fmla="val 8557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8" name="직사각형 117">
            <a:extLst>
              <a:ext uri="{FF2B5EF4-FFF2-40B4-BE49-F238E27FC236}">
                <a16:creationId xmlns="" xmlns:a16="http://schemas.microsoft.com/office/drawing/2014/main" id="{3208979F-117A-425A-B188-594DD1D6C0AE}"/>
              </a:ext>
            </a:extLst>
          </p:cNvPr>
          <p:cNvSpPr/>
          <p:nvPr/>
        </p:nvSpPr>
        <p:spPr>
          <a:xfrm>
            <a:off x="90652" y="4937079"/>
            <a:ext cx="5929148" cy="12298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="" xmlns:a16="http://schemas.microsoft.com/office/drawing/2014/main" id="{B8910130-DB0C-4921-890F-9840F9462B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1524" y="2451303"/>
            <a:ext cx="1762996" cy="2064598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83" name="화살표: 오각형 82">
            <a:extLst>
              <a:ext uri="{FF2B5EF4-FFF2-40B4-BE49-F238E27FC236}">
                <a16:creationId xmlns="" xmlns:a16="http://schemas.microsoft.com/office/drawing/2014/main" id="{F9427C75-6C99-4F1E-A4FF-3C500434760B}"/>
              </a:ext>
            </a:extLst>
          </p:cNvPr>
          <p:cNvSpPr/>
          <p:nvPr/>
        </p:nvSpPr>
        <p:spPr>
          <a:xfrm rot="6312698">
            <a:off x="343212" y="1130568"/>
            <a:ext cx="402611" cy="817345"/>
          </a:xfrm>
          <a:prstGeom prst="homePlate">
            <a:avLst>
              <a:gd name="adj" fmla="val 8557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직사각형 81">
            <a:extLst>
              <a:ext uri="{FF2B5EF4-FFF2-40B4-BE49-F238E27FC236}">
                <a16:creationId xmlns="" xmlns:a16="http://schemas.microsoft.com/office/drawing/2014/main" id="{308BB796-D70D-4C97-AE8F-9C5600E4F2DA}"/>
              </a:ext>
            </a:extLst>
          </p:cNvPr>
          <p:cNvSpPr/>
          <p:nvPr/>
        </p:nvSpPr>
        <p:spPr>
          <a:xfrm>
            <a:off x="90652" y="509521"/>
            <a:ext cx="5929148" cy="10068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8" name="직사각형 7"/>
          <p:cNvSpPr/>
          <p:nvPr/>
        </p:nvSpPr>
        <p:spPr>
          <a:xfrm>
            <a:off x="3075262" y="27718"/>
            <a:ext cx="398729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ko-KR" sz="1300" b="1" kern="0" dirty="0">
                <a:solidFill>
                  <a:schemeClr val="bg1"/>
                </a:solidFill>
              </a:rPr>
              <a:t>KERIS </a:t>
            </a:r>
            <a:r>
              <a:rPr lang="en-US" altLang="ko-KR" sz="1300" b="1" kern="0" dirty="0" err="1">
                <a:solidFill>
                  <a:schemeClr val="bg1"/>
                </a:solidFill>
              </a:rPr>
              <a:t>dCollection</a:t>
            </a:r>
            <a:r>
              <a:rPr lang="en-US" altLang="ko-KR" sz="1300" b="1" kern="0" dirty="0">
                <a:solidFill>
                  <a:schemeClr val="bg1"/>
                </a:solidFill>
              </a:rPr>
              <a:t> &amp; DDOD </a:t>
            </a:r>
            <a:r>
              <a:rPr lang="ko-KR" altLang="en-US" sz="1300" b="1" kern="0" dirty="0">
                <a:solidFill>
                  <a:schemeClr val="bg1"/>
                </a:solidFill>
              </a:rPr>
              <a:t>이용방법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="" xmlns:a16="http://schemas.microsoft.com/office/drawing/2014/main" id="{D76FAA18-B461-4A4C-A067-AB76A7E291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021" y="578100"/>
            <a:ext cx="5737171" cy="792000"/>
          </a:xfrm>
          <a:prstGeom prst="rect">
            <a:avLst/>
          </a:prstGeom>
        </p:spPr>
      </p:pic>
      <p:grpSp>
        <p:nvGrpSpPr>
          <p:cNvPr id="84" name="그룹 83">
            <a:extLst>
              <a:ext uri="{FF2B5EF4-FFF2-40B4-BE49-F238E27FC236}">
                <a16:creationId xmlns="" xmlns:a16="http://schemas.microsoft.com/office/drawing/2014/main" id="{2C1AEC21-B9F8-4182-B84C-4B6EB0048C14}"/>
              </a:ext>
            </a:extLst>
          </p:cNvPr>
          <p:cNvGrpSpPr/>
          <p:nvPr/>
        </p:nvGrpSpPr>
        <p:grpSpPr>
          <a:xfrm>
            <a:off x="187822" y="1776362"/>
            <a:ext cx="514858" cy="338554"/>
            <a:chOff x="201276" y="3683027"/>
            <a:chExt cx="366401" cy="238032"/>
          </a:xfrm>
        </p:grpSpPr>
        <p:sp>
          <p:nvSpPr>
            <p:cNvPr id="85" name="타원 84">
              <a:extLst>
                <a:ext uri="{FF2B5EF4-FFF2-40B4-BE49-F238E27FC236}">
                  <a16:creationId xmlns="" xmlns:a16="http://schemas.microsoft.com/office/drawing/2014/main" id="{78E3F95D-71E4-468D-A2DE-208BBF649973}"/>
                </a:ext>
              </a:extLst>
            </p:cNvPr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TextBox 85">
              <a:extLst>
                <a:ext uri="{FF2B5EF4-FFF2-40B4-BE49-F238E27FC236}">
                  <a16:creationId xmlns="" xmlns:a16="http://schemas.microsoft.com/office/drawing/2014/main" id="{54094020-724D-45B3-82C4-6E9DF5ACFF0D}"/>
                </a:ext>
              </a:extLst>
            </p:cNvPr>
            <p:cNvSpPr txBox="1"/>
            <p:nvPr/>
          </p:nvSpPr>
          <p:spPr>
            <a:xfrm>
              <a:off x="201276" y="3683027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8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87" name="직사각형 86">
            <a:extLst>
              <a:ext uri="{FF2B5EF4-FFF2-40B4-BE49-F238E27FC236}">
                <a16:creationId xmlns="" xmlns:a16="http://schemas.microsoft.com/office/drawing/2014/main" id="{6A48D93F-4E5E-4D4E-9306-B9676F54BE2C}"/>
              </a:ext>
            </a:extLst>
          </p:cNvPr>
          <p:cNvSpPr/>
          <p:nvPr/>
        </p:nvSpPr>
        <p:spPr>
          <a:xfrm>
            <a:off x="548664" y="1805549"/>
            <a:ext cx="1891865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KERIS </a:t>
            </a:r>
            <a:r>
              <a:rPr lang="en-US" altLang="ko-KR" sz="1000" b="1" dirty="0" err="1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dCollection</a:t>
            </a: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 </a:t>
            </a: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이용 방법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="" xmlns:a16="http://schemas.microsoft.com/office/drawing/2014/main" id="{37E81386-2DEA-4147-B6C2-5949C06C2A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910" y="2452448"/>
            <a:ext cx="1382215" cy="1585967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93" name="직사각형 92">
            <a:extLst>
              <a:ext uri="{FF2B5EF4-FFF2-40B4-BE49-F238E27FC236}">
                <a16:creationId xmlns="" xmlns:a16="http://schemas.microsoft.com/office/drawing/2014/main" id="{7A358F5A-7ECE-4568-AEA7-A104FD1A9084}"/>
              </a:ext>
            </a:extLst>
          </p:cNvPr>
          <p:cNvSpPr/>
          <p:nvPr/>
        </p:nvSpPr>
        <p:spPr>
          <a:xfrm>
            <a:off x="3429714" y="1832144"/>
            <a:ext cx="3321606" cy="230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엡스코 제공 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통합검색을 이용하는 대학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/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대학교들에 학위논문만 제공</a:t>
            </a:r>
          </a:p>
        </p:txBody>
      </p:sp>
      <p:pic>
        <p:nvPicPr>
          <p:cNvPr id="94" name="그림 93">
            <a:extLst>
              <a:ext uri="{FF2B5EF4-FFF2-40B4-BE49-F238E27FC236}">
                <a16:creationId xmlns="" xmlns:a16="http://schemas.microsoft.com/office/drawing/2014/main" id="{E7EAFA68-F0E7-4955-A3C3-77DBAA1D724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70"/>
          <a:stretch/>
        </p:blipFill>
        <p:spPr>
          <a:xfrm>
            <a:off x="2583061" y="1826770"/>
            <a:ext cx="810520" cy="201036"/>
          </a:xfrm>
          <a:prstGeom prst="rect">
            <a:avLst/>
          </a:prstGeom>
        </p:spPr>
      </p:pic>
      <p:sp>
        <p:nvSpPr>
          <p:cNvPr id="102" name="직사각형 101">
            <a:extLst>
              <a:ext uri="{FF2B5EF4-FFF2-40B4-BE49-F238E27FC236}">
                <a16:creationId xmlns="" xmlns:a16="http://schemas.microsoft.com/office/drawing/2014/main" id="{8A50F6B9-0214-4B92-A322-D2AE27F0ADC1}"/>
              </a:ext>
            </a:extLst>
          </p:cNvPr>
          <p:cNvSpPr/>
          <p:nvPr/>
        </p:nvSpPr>
        <p:spPr>
          <a:xfrm>
            <a:off x="610878" y="2760816"/>
            <a:ext cx="966462" cy="294298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3" name="말풍선: 사각형 102">
            <a:extLst>
              <a:ext uri="{FF2B5EF4-FFF2-40B4-BE49-F238E27FC236}">
                <a16:creationId xmlns="" xmlns:a16="http://schemas.microsoft.com/office/drawing/2014/main" id="{7A127353-A826-4DF2-91ED-E5D90B7F6231}"/>
              </a:ext>
            </a:extLst>
          </p:cNvPr>
          <p:cNvSpPr/>
          <p:nvPr/>
        </p:nvSpPr>
        <p:spPr>
          <a:xfrm>
            <a:off x="563354" y="2128687"/>
            <a:ext cx="640659" cy="213649"/>
          </a:xfrm>
          <a:prstGeom prst="wedgeRectCallout">
            <a:avLst>
              <a:gd name="adj1" fmla="val -13903"/>
              <a:gd name="adj2" fmla="val 72540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/>
              <a:t>제공 방식</a:t>
            </a:r>
          </a:p>
        </p:txBody>
      </p:sp>
      <p:sp>
        <p:nvSpPr>
          <p:cNvPr id="104" name="직사각형 103">
            <a:extLst>
              <a:ext uri="{FF2B5EF4-FFF2-40B4-BE49-F238E27FC236}">
                <a16:creationId xmlns="" xmlns:a16="http://schemas.microsoft.com/office/drawing/2014/main" id="{D4989956-083A-412A-881E-3ECA149BB4AD}"/>
              </a:ext>
            </a:extLst>
          </p:cNvPr>
          <p:cNvSpPr/>
          <p:nvPr/>
        </p:nvSpPr>
        <p:spPr>
          <a:xfrm>
            <a:off x="1312018" y="2128104"/>
            <a:ext cx="532882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-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제한자 중 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“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제공 데이터베이스 제한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”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에서 </a:t>
            </a:r>
            <a:r>
              <a:rPr lang="en-US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</a:rPr>
              <a:t>KERIS Theses &amp; Dissertations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제한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="" xmlns:a16="http://schemas.microsoft.com/office/drawing/2014/main" id="{3A24DDB3-0969-451E-9A8A-CB02E84721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0529" y="2607177"/>
            <a:ext cx="1030811" cy="224904"/>
          </a:xfrm>
          <a:prstGeom prst="rect">
            <a:avLst/>
          </a:prstGeom>
          <a:ln w="9525">
            <a:solidFill>
              <a:srgbClr val="FF8585"/>
            </a:solidFill>
          </a:ln>
        </p:spPr>
      </p:pic>
      <p:cxnSp>
        <p:nvCxnSpPr>
          <p:cNvPr id="14" name="연결선: 꺾임 13">
            <a:extLst>
              <a:ext uri="{FF2B5EF4-FFF2-40B4-BE49-F238E27FC236}">
                <a16:creationId xmlns="" xmlns:a16="http://schemas.microsoft.com/office/drawing/2014/main" id="{D126373F-9F63-4A49-9717-1B0056090254}"/>
              </a:ext>
            </a:extLst>
          </p:cNvPr>
          <p:cNvCxnSpPr>
            <a:stCxn id="102" idx="3"/>
            <a:endCxn id="11" idx="1"/>
          </p:cNvCxnSpPr>
          <p:nvPr/>
        </p:nvCxnSpPr>
        <p:spPr>
          <a:xfrm flipV="1">
            <a:off x="1577340" y="2719629"/>
            <a:ext cx="863189" cy="188336"/>
          </a:xfrm>
          <a:prstGeom prst="bentConnector3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연결선: 꺾임 108">
            <a:extLst>
              <a:ext uri="{FF2B5EF4-FFF2-40B4-BE49-F238E27FC236}">
                <a16:creationId xmlns="" xmlns:a16="http://schemas.microsoft.com/office/drawing/2014/main" id="{D11517DA-38CD-45AC-AA93-821BE53107D4}"/>
              </a:ext>
            </a:extLst>
          </p:cNvPr>
          <p:cNvCxnSpPr>
            <a:cxnSpLocks/>
          </p:cNvCxnSpPr>
          <p:nvPr/>
        </p:nvCxnSpPr>
        <p:spPr>
          <a:xfrm rot="16200000" flipH="1">
            <a:off x="3312640" y="2701905"/>
            <a:ext cx="265445" cy="689628"/>
          </a:xfrm>
          <a:prstGeom prst="bentConnector2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4" name="그림 113">
            <a:extLst>
              <a:ext uri="{FF2B5EF4-FFF2-40B4-BE49-F238E27FC236}">
                <a16:creationId xmlns="" xmlns:a16="http://schemas.microsoft.com/office/drawing/2014/main" id="{A224C18C-5D5A-4794-A418-D7F5EF262F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617" y="1219000"/>
            <a:ext cx="851910" cy="185871"/>
          </a:xfrm>
          <a:prstGeom prst="rect">
            <a:avLst/>
          </a:prstGeom>
          <a:ln w="9525">
            <a:solidFill>
              <a:srgbClr val="FF8585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="" xmlns:a16="http://schemas.microsoft.com/office/drawing/2014/main" id="{3C228B84-C6A1-4FE7-B6A2-E17306EA05A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3283"/>
          <a:stretch/>
        </p:blipFill>
        <p:spPr>
          <a:xfrm>
            <a:off x="5021694" y="2661733"/>
            <a:ext cx="1762996" cy="2035688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AD0BB6F9-EFAB-48AE-A2F8-546677AC32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7822" y="5014771"/>
            <a:ext cx="5715370" cy="1033129"/>
          </a:xfrm>
          <a:prstGeom prst="rect">
            <a:avLst/>
          </a:prstGeom>
        </p:spPr>
      </p:pic>
      <p:grpSp>
        <p:nvGrpSpPr>
          <p:cNvPr id="119" name="그룹 118">
            <a:extLst>
              <a:ext uri="{FF2B5EF4-FFF2-40B4-BE49-F238E27FC236}">
                <a16:creationId xmlns="" xmlns:a16="http://schemas.microsoft.com/office/drawing/2014/main" id="{53615888-DCAF-46B4-9EEC-482C2A99C8DC}"/>
              </a:ext>
            </a:extLst>
          </p:cNvPr>
          <p:cNvGrpSpPr/>
          <p:nvPr/>
        </p:nvGrpSpPr>
        <p:grpSpPr>
          <a:xfrm>
            <a:off x="187822" y="6415640"/>
            <a:ext cx="514858" cy="338554"/>
            <a:chOff x="201276" y="3683027"/>
            <a:chExt cx="366401" cy="238032"/>
          </a:xfrm>
        </p:grpSpPr>
        <p:sp>
          <p:nvSpPr>
            <p:cNvPr id="120" name="타원 119">
              <a:extLst>
                <a:ext uri="{FF2B5EF4-FFF2-40B4-BE49-F238E27FC236}">
                  <a16:creationId xmlns="" xmlns:a16="http://schemas.microsoft.com/office/drawing/2014/main" id="{F0FD16F9-CB29-403A-9219-F791C4B67E6C}"/>
                </a:ext>
              </a:extLst>
            </p:cNvPr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1" name="TextBox 120">
              <a:extLst>
                <a:ext uri="{FF2B5EF4-FFF2-40B4-BE49-F238E27FC236}">
                  <a16:creationId xmlns="" xmlns:a16="http://schemas.microsoft.com/office/drawing/2014/main" id="{74E1EEC9-20DB-4D4E-8D50-CC70337C1DB8}"/>
                </a:ext>
              </a:extLst>
            </p:cNvPr>
            <p:cNvSpPr txBox="1"/>
            <p:nvPr/>
          </p:nvSpPr>
          <p:spPr>
            <a:xfrm>
              <a:off x="201276" y="3683027"/>
              <a:ext cx="366401" cy="238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9</a:t>
              </a:r>
              <a:endParaRPr lang="ko-KR" altLang="en-US" sz="16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122" name="직사각형 121">
            <a:extLst>
              <a:ext uri="{FF2B5EF4-FFF2-40B4-BE49-F238E27FC236}">
                <a16:creationId xmlns="" xmlns:a16="http://schemas.microsoft.com/office/drawing/2014/main" id="{66E022E5-B9C0-4633-82D7-6B5EFC406522}"/>
              </a:ext>
            </a:extLst>
          </p:cNvPr>
          <p:cNvSpPr/>
          <p:nvPr/>
        </p:nvSpPr>
        <p:spPr>
          <a:xfrm>
            <a:off x="548664" y="6444827"/>
            <a:ext cx="1146468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DDOD </a:t>
            </a: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이용 방법</a:t>
            </a:r>
          </a:p>
        </p:txBody>
      </p:sp>
      <p:sp>
        <p:nvSpPr>
          <p:cNvPr id="123" name="직사각형 122">
            <a:extLst>
              <a:ext uri="{FF2B5EF4-FFF2-40B4-BE49-F238E27FC236}">
                <a16:creationId xmlns="" xmlns:a16="http://schemas.microsoft.com/office/drawing/2014/main" id="{0274C973-FA40-4926-BF8F-120E2C8F40C9}"/>
              </a:ext>
            </a:extLst>
          </p:cNvPr>
          <p:cNvSpPr/>
          <p:nvPr/>
        </p:nvSpPr>
        <p:spPr>
          <a:xfrm>
            <a:off x="2809477" y="6373951"/>
            <a:ext cx="4003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RISS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서비스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 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해외 박사학위논문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(DDOD) 17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만 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7</a:t>
            </a:r>
            <a:r>
              <a:rPr lang="ko-KR" altLang="en-US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백 편 </a:t>
            </a:r>
            <a:r>
              <a:rPr lang="en-US" altLang="ko-KR" sz="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OA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(PDU </a:t>
            </a:r>
            <a:r>
              <a:rPr lang="ko-KR" altLang="en-US" sz="800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미구독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도서관인 경우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: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원문 다운로드는 오후 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4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시부터 가능</a:t>
            </a: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)</a:t>
            </a:r>
          </a:p>
        </p:txBody>
      </p:sp>
      <p:sp>
        <p:nvSpPr>
          <p:cNvPr id="125" name="말풍선: 사각형 124">
            <a:extLst>
              <a:ext uri="{FF2B5EF4-FFF2-40B4-BE49-F238E27FC236}">
                <a16:creationId xmlns="" xmlns:a16="http://schemas.microsoft.com/office/drawing/2014/main" id="{647594F3-C6F0-4948-B45D-D78A7C6B701B}"/>
              </a:ext>
            </a:extLst>
          </p:cNvPr>
          <p:cNvSpPr/>
          <p:nvPr/>
        </p:nvSpPr>
        <p:spPr>
          <a:xfrm>
            <a:off x="563354" y="6767965"/>
            <a:ext cx="640659" cy="213649"/>
          </a:xfrm>
          <a:prstGeom prst="wedgeRectCallout">
            <a:avLst>
              <a:gd name="adj1" fmla="val -13903"/>
              <a:gd name="adj2" fmla="val 72540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/>
              <a:t>제공 방식</a:t>
            </a:r>
          </a:p>
        </p:txBody>
      </p:sp>
      <p:pic>
        <p:nvPicPr>
          <p:cNvPr id="126" name="Picture 4" descr="통합검색">
            <a:extLst>
              <a:ext uri="{FF2B5EF4-FFF2-40B4-BE49-F238E27FC236}">
                <a16:creationId xmlns="" xmlns:a16="http://schemas.microsoft.com/office/drawing/2014/main" id="{B1261EAA-03A2-4620-8B26-1B78D55E0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375" y="6476861"/>
            <a:ext cx="827375" cy="174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그림 19">
            <a:extLst>
              <a:ext uri="{FF2B5EF4-FFF2-40B4-BE49-F238E27FC236}">
                <a16:creationId xmlns="" xmlns:a16="http://schemas.microsoft.com/office/drawing/2014/main" id="{FCB825A4-7307-40BB-A290-956034C8040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9911" y="7102583"/>
            <a:ext cx="1478568" cy="1815683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1" name="그림 20">
            <a:extLst>
              <a:ext uri="{FF2B5EF4-FFF2-40B4-BE49-F238E27FC236}">
                <a16:creationId xmlns="" xmlns:a16="http://schemas.microsoft.com/office/drawing/2014/main" id="{C51D968E-A1C0-48D0-AE0A-326EB5A4DE4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96978" y="7266448"/>
            <a:ext cx="1195097" cy="300564"/>
          </a:xfrm>
          <a:prstGeom prst="rect">
            <a:avLst/>
          </a:prstGeom>
          <a:ln w="9525">
            <a:solidFill>
              <a:srgbClr val="FF8585"/>
            </a:solidFill>
          </a:ln>
        </p:spPr>
      </p:pic>
      <p:sp>
        <p:nvSpPr>
          <p:cNvPr id="129" name="직사각형 128">
            <a:extLst>
              <a:ext uri="{FF2B5EF4-FFF2-40B4-BE49-F238E27FC236}">
                <a16:creationId xmlns="" xmlns:a16="http://schemas.microsoft.com/office/drawing/2014/main" id="{F03EE5D6-1A45-4772-88F7-6D9AB4CF88D7}"/>
              </a:ext>
            </a:extLst>
          </p:cNvPr>
          <p:cNvSpPr/>
          <p:nvPr/>
        </p:nvSpPr>
        <p:spPr>
          <a:xfrm>
            <a:off x="660980" y="7463888"/>
            <a:ext cx="1233859" cy="397923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0" name="연결선: 꺾임 129">
            <a:extLst>
              <a:ext uri="{FF2B5EF4-FFF2-40B4-BE49-F238E27FC236}">
                <a16:creationId xmlns="" xmlns:a16="http://schemas.microsoft.com/office/drawing/2014/main" id="{FDE0EFDA-9677-4986-80BE-760C75362BA5}"/>
              </a:ext>
            </a:extLst>
          </p:cNvPr>
          <p:cNvCxnSpPr>
            <a:cxnSpLocks/>
          </p:cNvCxnSpPr>
          <p:nvPr/>
        </p:nvCxnSpPr>
        <p:spPr>
          <a:xfrm flipV="1">
            <a:off x="1962125" y="7431970"/>
            <a:ext cx="531236" cy="230880"/>
          </a:xfrm>
          <a:prstGeom prst="bentConnector3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그림 22">
            <a:extLst>
              <a:ext uri="{FF2B5EF4-FFF2-40B4-BE49-F238E27FC236}">
                <a16:creationId xmlns="" xmlns:a16="http://schemas.microsoft.com/office/drawing/2014/main" id="{859FAB7D-4E59-48D2-AE5A-5E7DD00C974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76323" y="7092873"/>
            <a:ext cx="2378821" cy="1843418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55BFBD3A-B725-4B21-B74F-B6EB448E888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358776" y="8065694"/>
            <a:ext cx="2392544" cy="1717904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cxnSp>
        <p:nvCxnSpPr>
          <p:cNvPr id="135" name="연결선: 꺾임 134">
            <a:extLst>
              <a:ext uri="{FF2B5EF4-FFF2-40B4-BE49-F238E27FC236}">
                <a16:creationId xmlns="" xmlns:a16="http://schemas.microsoft.com/office/drawing/2014/main" id="{39109AEF-0BE7-4182-B05E-90FEA8467B95}"/>
              </a:ext>
            </a:extLst>
          </p:cNvPr>
          <p:cNvCxnSpPr>
            <a:cxnSpLocks/>
          </p:cNvCxnSpPr>
          <p:nvPr/>
        </p:nvCxnSpPr>
        <p:spPr>
          <a:xfrm rot="16200000" flipH="1">
            <a:off x="3458201" y="7465689"/>
            <a:ext cx="254448" cy="587375"/>
          </a:xfrm>
          <a:prstGeom prst="bentConnector2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직사각형 139">
            <a:extLst>
              <a:ext uri="{FF2B5EF4-FFF2-40B4-BE49-F238E27FC236}">
                <a16:creationId xmlns="" xmlns:a16="http://schemas.microsoft.com/office/drawing/2014/main" id="{58D8FFA0-F042-4053-B321-540A123DA889}"/>
              </a:ext>
            </a:extLst>
          </p:cNvPr>
          <p:cNvSpPr/>
          <p:nvPr/>
        </p:nvSpPr>
        <p:spPr>
          <a:xfrm>
            <a:off x="1257112" y="6780757"/>
            <a:ext cx="532882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-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제한자 중 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“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제공 데이터베이스 제한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”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에서 </a:t>
            </a:r>
            <a:r>
              <a:rPr lang="en-US" altLang="ko-KR" sz="800" b="1" kern="0" dirty="0">
                <a:solidFill>
                  <a:srgbClr val="4675C7"/>
                </a:solidFill>
                <a:latin typeface="맑은 고딕" panose="020B0503020000020004" pitchFamily="50" charset="-127"/>
              </a:rPr>
              <a:t>RISS - DDOD (Digital Dissertations On Demand) 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제한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9695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="" xmlns:a16="http://schemas.microsoft.com/office/drawing/2014/main" id="{A627486F-A508-4CBC-9DBE-F19EC559B6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9461" y="2625639"/>
            <a:ext cx="2386995" cy="884691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50" name="화살표: 오각형 49">
            <a:extLst>
              <a:ext uri="{FF2B5EF4-FFF2-40B4-BE49-F238E27FC236}">
                <a16:creationId xmlns="" xmlns:a16="http://schemas.microsoft.com/office/drawing/2014/main" id="{99C44BFC-2CC8-4F66-86DC-780360DCA32F}"/>
              </a:ext>
            </a:extLst>
          </p:cNvPr>
          <p:cNvSpPr/>
          <p:nvPr/>
        </p:nvSpPr>
        <p:spPr>
          <a:xfrm>
            <a:off x="1125539" y="2687443"/>
            <a:ext cx="334482" cy="669643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67DCDE7F-0814-49AE-B864-DD8649432B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07" y="2927161"/>
            <a:ext cx="982010" cy="155522"/>
          </a:xfrm>
          <a:prstGeom prst="rect">
            <a:avLst/>
          </a:prstGeom>
          <a:ln w="9525">
            <a:solidFill>
              <a:srgbClr val="FF8585"/>
            </a:solidFill>
          </a:ln>
        </p:spPr>
      </p:pic>
      <p:sp>
        <p:nvSpPr>
          <p:cNvPr id="51" name="화살표: 오각형 50">
            <a:extLst>
              <a:ext uri="{FF2B5EF4-FFF2-40B4-BE49-F238E27FC236}">
                <a16:creationId xmlns="" xmlns:a16="http://schemas.microsoft.com/office/drawing/2014/main" id="{004FD985-DE60-4E57-B72C-8E927449E94B}"/>
              </a:ext>
            </a:extLst>
          </p:cNvPr>
          <p:cNvSpPr/>
          <p:nvPr/>
        </p:nvSpPr>
        <p:spPr>
          <a:xfrm>
            <a:off x="4185785" y="2687442"/>
            <a:ext cx="334482" cy="669643"/>
          </a:xfrm>
          <a:prstGeom prst="homePlate">
            <a:avLst>
              <a:gd name="adj" fmla="val 6420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화살표: 오각형 82">
            <a:extLst>
              <a:ext uri="{FF2B5EF4-FFF2-40B4-BE49-F238E27FC236}">
                <a16:creationId xmlns="" xmlns:a16="http://schemas.microsoft.com/office/drawing/2014/main" id="{F9427C75-6C99-4F1E-A4FF-3C500434760B}"/>
              </a:ext>
            </a:extLst>
          </p:cNvPr>
          <p:cNvSpPr/>
          <p:nvPr/>
        </p:nvSpPr>
        <p:spPr>
          <a:xfrm rot="6312698">
            <a:off x="343212" y="1263918"/>
            <a:ext cx="402611" cy="817345"/>
          </a:xfrm>
          <a:prstGeom prst="homePlate">
            <a:avLst>
              <a:gd name="adj" fmla="val 8557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직사각형 81">
            <a:extLst>
              <a:ext uri="{FF2B5EF4-FFF2-40B4-BE49-F238E27FC236}">
                <a16:creationId xmlns="" xmlns:a16="http://schemas.microsoft.com/office/drawing/2014/main" id="{308BB796-D70D-4C97-AE8F-9C5600E4F2DA}"/>
              </a:ext>
            </a:extLst>
          </p:cNvPr>
          <p:cNvSpPr/>
          <p:nvPr/>
        </p:nvSpPr>
        <p:spPr>
          <a:xfrm>
            <a:off x="90652" y="509521"/>
            <a:ext cx="5929148" cy="117547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="" xmlns:a16="http://schemas.microsoft.com/office/drawing/2014/main" id="{87DF7A77-067B-404D-AB1B-63620CC16B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873" t="56548" r="3331"/>
          <a:stretch/>
        </p:blipFill>
        <p:spPr>
          <a:xfrm>
            <a:off x="181345" y="576558"/>
            <a:ext cx="5721847" cy="1015771"/>
          </a:xfrm>
          <a:prstGeom prst="rect">
            <a:avLst/>
          </a:prstGeom>
        </p:spPr>
      </p:pic>
      <p:pic>
        <p:nvPicPr>
          <p:cNvPr id="2" name="Picture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383" r="1" b="4961"/>
          <a:stretch/>
        </p:blipFill>
        <p:spPr>
          <a:xfrm>
            <a:off x="1429" y="0"/>
            <a:ext cx="6856571" cy="316179"/>
          </a:xfrm>
          <a:custGeom>
            <a:avLst/>
            <a:gdLst>
              <a:gd name="connsiteX0" fmla="*/ 0 w 12189459"/>
              <a:gd name="connsiteY0" fmla="*/ 0 h 3065155"/>
              <a:gd name="connsiteX1" fmla="*/ 12189459 w 12189459"/>
              <a:gd name="connsiteY1" fmla="*/ 0 h 3065155"/>
              <a:gd name="connsiteX2" fmla="*/ 12189459 w 12189459"/>
              <a:gd name="connsiteY2" fmla="*/ 3065155 h 3065155"/>
              <a:gd name="connsiteX3" fmla="*/ 0 w 12189459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9459" h="3065155">
                <a:moveTo>
                  <a:pt x="0" y="0"/>
                </a:moveTo>
                <a:lnTo>
                  <a:pt x="12189459" y="0"/>
                </a:lnTo>
                <a:lnTo>
                  <a:pt x="12189459" y="3065155"/>
                </a:lnTo>
                <a:lnTo>
                  <a:pt x="0" y="3065155"/>
                </a:lnTo>
                <a:close/>
              </a:path>
            </a:pathLst>
          </a:custGeom>
          <a:ln>
            <a:noFill/>
          </a:ln>
        </p:spPr>
      </p:pic>
      <p:sp>
        <p:nvSpPr>
          <p:cNvPr id="3" name="Freeform: Shape 20"/>
          <p:cNvSpPr/>
          <p:nvPr/>
        </p:nvSpPr>
        <p:spPr>
          <a:xfrm>
            <a:off x="1430" y="0"/>
            <a:ext cx="3095338" cy="316179"/>
          </a:xfrm>
          <a:custGeom>
            <a:avLst/>
            <a:gdLst>
              <a:gd name="connsiteX0" fmla="*/ 0 w 8699083"/>
              <a:gd name="connsiteY0" fmla="*/ 0 h 3065155"/>
              <a:gd name="connsiteX1" fmla="*/ 8699083 w 8699083"/>
              <a:gd name="connsiteY1" fmla="*/ 0 h 3065155"/>
              <a:gd name="connsiteX2" fmla="*/ 7108371 w 8699083"/>
              <a:gd name="connsiteY2" fmla="*/ 3065155 h 3065155"/>
              <a:gd name="connsiteX3" fmla="*/ 0 w 8699083"/>
              <a:gd name="connsiteY3" fmla="*/ 3065155 h 3065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99083" h="3065155">
                <a:moveTo>
                  <a:pt x="0" y="0"/>
                </a:moveTo>
                <a:lnTo>
                  <a:pt x="8699083" y="0"/>
                </a:lnTo>
                <a:lnTo>
                  <a:pt x="7108371" y="3065155"/>
                </a:lnTo>
                <a:lnTo>
                  <a:pt x="0" y="3065155"/>
                </a:lnTo>
                <a:close/>
              </a:path>
            </a:pathLst>
          </a:custGeom>
          <a:solidFill>
            <a:srgbClr val="3E75CF">
              <a:alpha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792" y="16244"/>
            <a:ext cx="24479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ko-KR" altLang="en-US" sz="1300" kern="0" dirty="0">
                <a:solidFill>
                  <a:schemeClr val="bg1"/>
                </a:solidFill>
              </a:rPr>
              <a:t>전자자료 통합검색 </a:t>
            </a:r>
            <a:r>
              <a:rPr lang="en-US" altLang="ko-KR" sz="1300" kern="0" dirty="0">
                <a:solidFill>
                  <a:schemeClr val="bg1"/>
                </a:solidFill>
              </a:rPr>
              <a:t>(EDS)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42238" y="0"/>
            <a:ext cx="247566" cy="324033"/>
            <a:chOff x="784156" y="581695"/>
            <a:chExt cx="247566" cy="324033"/>
          </a:xfrm>
        </p:grpSpPr>
        <p:sp>
          <p:nvSpPr>
            <p:cNvPr id="6" name="타원 5"/>
            <p:cNvSpPr/>
            <p:nvPr/>
          </p:nvSpPr>
          <p:spPr>
            <a:xfrm>
              <a:off x="840537" y="658748"/>
              <a:ext cx="155176" cy="1584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074"/>
            <a:stretch/>
          </p:blipFill>
          <p:spPr>
            <a:xfrm>
              <a:off x="784156" y="581695"/>
              <a:ext cx="247566" cy="324033"/>
            </a:xfrm>
            <a:prstGeom prst="rect">
              <a:avLst/>
            </a:prstGeom>
          </p:spPr>
        </p:pic>
      </p:grpSp>
      <p:sp>
        <p:nvSpPr>
          <p:cNvPr id="8" name="직사각형 7"/>
          <p:cNvSpPr/>
          <p:nvPr/>
        </p:nvSpPr>
        <p:spPr>
          <a:xfrm>
            <a:off x="3075262" y="27718"/>
            <a:ext cx="398729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ko-KR" sz="1300" b="1" kern="0" dirty="0">
                <a:solidFill>
                  <a:schemeClr val="bg1"/>
                </a:solidFill>
              </a:rPr>
              <a:t>KERIS </a:t>
            </a:r>
            <a:r>
              <a:rPr lang="en-US" altLang="ko-KR" sz="1300" b="1" kern="0" dirty="0" err="1">
                <a:solidFill>
                  <a:schemeClr val="bg1"/>
                </a:solidFill>
              </a:rPr>
              <a:t>dCollection</a:t>
            </a:r>
            <a:r>
              <a:rPr lang="en-US" altLang="ko-KR" sz="1300" b="1" kern="0" dirty="0">
                <a:solidFill>
                  <a:schemeClr val="bg1"/>
                </a:solidFill>
              </a:rPr>
              <a:t> &amp; DDOD </a:t>
            </a:r>
            <a:r>
              <a:rPr lang="ko-KR" altLang="en-US" sz="1300" b="1" kern="0" dirty="0">
                <a:solidFill>
                  <a:schemeClr val="bg1"/>
                </a:solidFill>
              </a:rPr>
              <a:t>이용방법</a:t>
            </a:r>
            <a:endParaRPr lang="en-US" altLang="ko-KR" sz="1300" b="1" kern="0" dirty="0">
              <a:solidFill>
                <a:schemeClr val="bg1"/>
              </a:solidFill>
            </a:endParaRPr>
          </a:p>
        </p:txBody>
      </p:sp>
      <p:grpSp>
        <p:nvGrpSpPr>
          <p:cNvPr id="84" name="그룹 83">
            <a:extLst>
              <a:ext uri="{FF2B5EF4-FFF2-40B4-BE49-F238E27FC236}">
                <a16:creationId xmlns="" xmlns:a16="http://schemas.microsoft.com/office/drawing/2014/main" id="{2C1AEC21-B9F8-4182-B84C-4B6EB0048C14}"/>
              </a:ext>
            </a:extLst>
          </p:cNvPr>
          <p:cNvGrpSpPr/>
          <p:nvPr/>
        </p:nvGrpSpPr>
        <p:grpSpPr>
          <a:xfrm>
            <a:off x="126863" y="1902096"/>
            <a:ext cx="514858" cy="307777"/>
            <a:chOff x="157894" y="3691064"/>
            <a:chExt cx="366401" cy="216393"/>
          </a:xfrm>
        </p:grpSpPr>
        <p:sp>
          <p:nvSpPr>
            <p:cNvPr id="85" name="타원 84">
              <a:extLst>
                <a:ext uri="{FF2B5EF4-FFF2-40B4-BE49-F238E27FC236}">
                  <a16:creationId xmlns="" xmlns:a16="http://schemas.microsoft.com/office/drawing/2014/main" id="{78E3F95D-71E4-468D-A2DE-208BBF649973}"/>
                </a:ext>
              </a:extLst>
            </p:cNvPr>
            <p:cNvSpPr/>
            <p:nvPr/>
          </p:nvSpPr>
          <p:spPr>
            <a:xfrm>
              <a:off x="203819" y="3692873"/>
              <a:ext cx="204956" cy="202488"/>
            </a:xfrm>
            <a:prstGeom prst="ellipse">
              <a:avLst/>
            </a:prstGeom>
            <a:solidFill>
              <a:srgbClr val="FF858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TextBox 85">
              <a:extLst>
                <a:ext uri="{FF2B5EF4-FFF2-40B4-BE49-F238E27FC236}">
                  <a16:creationId xmlns="" xmlns:a16="http://schemas.microsoft.com/office/drawing/2014/main" id="{54094020-724D-45B3-82C4-6E9DF5ACFF0D}"/>
                </a:ext>
              </a:extLst>
            </p:cNvPr>
            <p:cNvSpPr txBox="1"/>
            <p:nvPr/>
          </p:nvSpPr>
          <p:spPr>
            <a:xfrm>
              <a:off x="157894" y="3691064"/>
              <a:ext cx="366401" cy="21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10</a:t>
              </a:r>
              <a:endParaRPr lang="ko-KR" altLang="en-US" sz="1400" b="1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87" name="직사각형 86">
            <a:extLst>
              <a:ext uri="{FF2B5EF4-FFF2-40B4-BE49-F238E27FC236}">
                <a16:creationId xmlns="" xmlns:a16="http://schemas.microsoft.com/office/drawing/2014/main" id="{6A48D93F-4E5E-4D4E-9306-B9676F54BE2C}"/>
              </a:ext>
            </a:extLst>
          </p:cNvPr>
          <p:cNvSpPr/>
          <p:nvPr/>
        </p:nvSpPr>
        <p:spPr>
          <a:xfrm>
            <a:off x="548664" y="1919849"/>
            <a:ext cx="1957587" cy="246221"/>
          </a:xfrm>
          <a:prstGeom prst="rect">
            <a:avLst/>
          </a:prstGeom>
          <a:solidFill>
            <a:srgbClr val="4675C7"/>
          </a:solidFill>
          <a:ln>
            <a:solidFill>
              <a:srgbClr val="4675C7"/>
            </a:solidFill>
          </a:ln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ko-KR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NDSL </a:t>
            </a:r>
            <a:r>
              <a:rPr lang="ko-KR" altLang="en-US" sz="1000" b="1" dirty="0" err="1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과월호</a:t>
            </a:r>
            <a:r>
              <a:rPr lang="ko-KR" altLang="en-US" sz="1000" b="1" dirty="0">
                <a:solidFill>
                  <a:prstClr val="white"/>
                </a:solidFill>
                <a:latin typeface="Arial"/>
                <a:cs typeface="Arial" panose="020B0604020202020204" pitchFamily="34" charset="0"/>
              </a:rPr>
              <a:t> 무료 제공 서비스</a:t>
            </a:r>
          </a:p>
        </p:txBody>
      </p:sp>
      <p:sp>
        <p:nvSpPr>
          <p:cNvPr id="93" name="직사각형 92">
            <a:extLst>
              <a:ext uri="{FF2B5EF4-FFF2-40B4-BE49-F238E27FC236}">
                <a16:creationId xmlns="" xmlns:a16="http://schemas.microsoft.com/office/drawing/2014/main" id="{7A358F5A-7ECE-4568-AEA7-A104FD1A9084}"/>
              </a:ext>
            </a:extLst>
          </p:cNvPr>
          <p:cNvSpPr/>
          <p:nvPr/>
        </p:nvSpPr>
        <p:spPr>
          <a:xfrm>
            <a:off x="3467814" y="1923614"/>
            <a:ext cx="332160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spcBef>
                <a:spcPts val="600"/>
              </a:spcBef>
            </a:pPr>
            <a:r>
              <a:rPr lang="en-US" altLang="ko-KR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KISTI</a:t>
            </a:r>
            <a:r>
              <a:rPr lang="ko-KR" altLang="en-US" sz="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가 구입한 라이선스 기사에 대하여 무료 이용이 가능</a:t>
            </a:r>
            <a:endParaRPr lang="ko-KR" altLang="en-US" sz="800" b="1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</p:txBody>
      </p:sp>
      <p:sp>
        <p:nvSpPr>
          <p:cNvPr id="103" name="말풍선: 사각형 102">
            <a:extLst>
              <a:ext uri="{FF2B5EF4-FFF2-40B4-BE49-F238E27FC236}">
                <a16:creationId xmlns="" xmlns:a16="http://schemas.microsoft.com/office/drawing/2014/main" id="{7A127353-A826-4DF2-91ED-E5D90B7F6231}"/>
              </a:ext>
            </a:extLst>
          </p:cNvPr>
          <p:cNvSpPr/>
          <p:nvPr/>
        </p:nvSpPr>
        <p:spPr>
          <a:xfrm>
            <a:off x="563354" y="2296327"/>
            <a:ext cx="640659" cy="213649"/>
          </a:xfrm>
          <a:prstGeom prst="wedgeRectCallout">
            <a:avLst>
              <a:gd name="adj1" fmla="val -13903"/>
              <a:gd name="adj2" fmla="val 72540"/>
            </a:avLst>
          </a:prstGeom>
          <a:solidFill>
            <a:srgbClr val="FF8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/>
              <a:t>제공 방식</a:t>
            </a:r>
          </a:p>
        </p:txBody>
      </p:sp>
      <p:sp>
        <p:nvSpPr>
          <p:cNvPr id="104" name="직사각형 103">
            <a:extLst>
              <a:ext uri="{FF2B5EF4-FFF2-40B4-BE49-F238E27FC236}">
                <a16:creationId xmlns="" xmlns:a16="http://schemas.microsoft.com/office/drawing/2014/main" id="{D4989956-083A-412A-881E-3ECA149BB4AD}"/>
              </a:ext>
            </a:extLst>
          </p:cNvPr>
          <p:cNvSpPr/>
          <p:nvPr/>
        </p:nvSpPr>
        <p:spPr>
          <a:xfrm>
            <a:off x="1312018" y="2295744"/>
            <a:ext cx="532882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- NDSL </a:t>
            </a:r>
            <a:r>
              <a:rPr lang="ko-KR" altLang="en-US" sz="9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과월호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 무료 서비스를 통해 원문이 제공되지 않을 때도 무료 원문 확인 가능</a:t>
            </a:r>
            <a:endParaRPr lang="en-US" altLang="ko-KR" sz="800" kern="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</a:endParaRPr>
          </a:p>
        </p:txBody>
      </p:sp>
      <p:cxnSp>
        <p:nvCxnSpPr>
          <p:cNvPr id="14" name="연결선: 꺾임 13">
            <a:extLst>
              <a:ext uri="{FF2B5EF4-FFF2-40B4-BE49-F238E27FC236}">
                <a16:creationId xmlns="" xmlns:a16="http://schemas.microsoft.com/office/drawing/2014/main" id="{D126373F-9F63-4A49-9717-1B0056090254}"/>
              </a:ext>
            </a:extLst>
          </p:cNvPr>
          <p:cNvCxnSpPr>
            <a:cxnSpLocks/>
            <a:stCxn id="50" idx="3"/>
          </p:cNvCxnSpPr>
          <p:nvPr/>
        </p:nvCxnSpPr>
        <p:spPr>
          <a:xfrm flipV="1">
            <a:off x="1460021" y="2927161"/>
            <a:ext cx="228183" cy="95104"/>
          </a:xfrm>
          <a:prstGeom prst="bentConnector3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연결선: 꺾임 108">
            <a:extLst>
              <a:ext uri="{FF2B5EF4-FFF2-40B4-BE49-F238E27FC236}">
                <a16:creationId xmlns="" xmlns:a16="http://schemas.microsoft.com/office/drawing/2014/main" id="{D11517DA-38CD-45AC-AA93-821BE53107D4}"/>
              </a:ext>
            </a:extLst>
          </p:cNvPr>
          <p:cNvCxnSpPr>
            <a:cxnSpLocks/>
            <a:stCxn id="28" idx="2"/>
            <a:endCxn id="22" idx="1"/>
          </p:cNvCxnSpPr>
          <p:nvPr/>
        </p:nvCxnSpPr>
        <p:spPr>
          <a:xfrm rot="16200000" flipH="1">
            <a:off x="3263912" y="2077521"/>
            <a:ext cx="74929" cy="2564788"/>
          </a:xfrm>
          <a:prstGeom prst="bentConnector2">
            <a:avLst/>
          </a:prstGeom>
          <a:ln>
            <a:solidFill>
              <a:srgbClr val="FF85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6ABF5711-3CEC-43DD-B332-27F2D434EEF4}"/>
              </a:ext>
            </a:extLst>
          </p:cNvPr>
          <p:cNvSpPr/>
          <p:nvPr/>
        </p:nvSpPr>
        <p:spPr>
          <a:xfrm>
            <a:off x="2472690" y="1312289"/>
            <a:ext cx="1093469" cy="223141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="" xmlns:a16="http://schemas.microsoft.com/office/drawing/2014/main" id="{0320714A-74D8-4166-A557-CE9AAC1CF3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3545" y="1918951"/>
            <a:ext cx="747839" cy="273718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D7BB3C91-1CCC-4CB3-9645-914EA78E00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83770" y="2613312"/>
            <a:ext cx="2205076" cy="1568136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5" name="그림 24">
            <a:extLst>
              <a:ext uri="{FF2B5EF4-FFF2-40B4-BE49-F238E27FC236}">
                <a16:creationId xmlns="" xmlns:a16="http://schemas.microsoft.com/office/drawing/2014/main" id="{BD23BD35-6BC4-491B-B721-EE231BFCF49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54006" y="3297555"/>
            <a:ext cx="897314" cy="1150004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8" name="그림 27">
            <a:extLst>
              <a:ext uri="{FF2B5EF4-FFF2-40B4-BE49-F238E27FC236}">
                <a16:creationId xmlns="" xmlns:a16="http://schemas.microsoft.com/office/drawing/2014/main" id="{F89AAE1D-C8CA-4459-A113-9E64D6F149A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82411" y="3161152"/>
            <a:ext cx="473142" cy="161299"/>
          </a:xfrm>
          <a:prstGeom prst="rect">
            <a:avLst/>
          </a:prstGeom>
        </p:spPr>
      </p:pic>
      <p:sp>
        <p:nvSpPr>
          <p:cNvPr id="56" name="직사각형 55">
            <a:extLst>
              <a:ext uri="{FF2B5EF4-FFF2-40B4-BE49-F238E27FC236}">
                <a16:creationId xmlns="" xmlns:a16="http://schemas.microsoft.com/office/drawing/2014/main" id="{EBA0FB83-0E6D-48F9-B525-84BA2ABF3F11}"/>
              </a:ext>
            </a:extLst>
          </p:cNvPr>
          <p:cNvSpPr/>
          <p:nvPr/>
        </p:nvSpPr>
        <p:spPr>
          <a:xfrm>
            <a:off x="1811104" y="3181349"/>
            <a:ext cx="422943" cy="116206"/>
          </a:xfrm>
          <a:prstGeom prst="rect">
            <a:avLst/>
          </a:prstGeom>
          <a:noFill/>
          <a:ln>
            <a:solidFill>
              <a:srgbClr val="FF85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>
            <a:extLst>
              <a:ext uri="{FF2B5EF4-FFF2-40B4-BE49-F238E27FC236}">
                <a16:creationId xmlns="" xmlns:a16="http://schemas.microsoft.com/office/drawing/2014/main" id="{15C9966F-FEE1-4B1D-8C9B-80C09B072501}"/>
              </a:ext>
            </a:extLst>
          </p:cNvPr>
          <p:cNvSpPr/>
          <p:nvPr/>
        </p:nvSpPr>
        <p:spPr>
          <a:xfrm>
            <a:off x="120847" y="3741126"/>
            <a:ext cx="44524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b="1" dirty="0">
                <a:solidFill>
                  <a:srgbClr val="4472C4"/>
                </a:solidFill>
                <a:latin typeface="Nanum Gothic"/>
              </a:rPr>
              <a:t>AAAS, Elsevier, Springer, IOP, RSC, IET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6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개 출판사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, 1,304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여 종의 저널의 원문을 무료로 이용가능</a:t>
            </a:r>
            <a:endParaRPr lang="en-US" altLang="ko-KR" sz="1100" dirty="0">
              <a:solidFill>
                <a:schemeClr val="tx1">
                  <a:lumMod val="65000"/>
                  <a:lumOff val="35000"/>
                </a:schemeClr>
              </a:solidFill>
              <a:latin typeface="Nanum Gothic"/>
            </a:endParaRPr>
          </a:p>
          <a:p>
            <a:endParaRPr lang="en-US" altLang="ko-KR" sz="1100" dirty="0">
              <a:solidFill>
                <a:schemeClr val="tx1">
                  <a:lumMod val="65000"/>
                  <a:lumOff val="35000"/>
                </a:schemeClr>
              </a:solidFill>
              <a:latin typeface="Nanum Gothic"/>
            </a:endParaRPr>
          </a:p>
          <a:p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* </a:t>
            </a:r>
            <a:r>
              <a:rPr lang="ko-KR" altLang="en-US" sz="11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과월호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: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Nanum Gothic"/>
              </a:rPr>
              <a:t>연속간행물의 최신호보다 이전에 출판된 호</a:t>
            </a:r>
            <a:endParaRPr lang="en-US" altLang="ko-KR" sz="1100" dirty="0">
              <a:solidFill>
                <a:schemeClr val="tx1">
                  <a:lumMod val="65000"/>
                  <a:lumOff val="35000"/>
                </a:schemeClr>
              </a:solidFill>
              <a:latin typeface="Nanum Gothic"/>
            </a:endParaRPr>
          </a:p>
        </p:txBody>
      </p:sp>
    </p:spTree>
    <p:extLst>
      <p:ext uri="{BB962C8B-B14F-4D97-AF65-F5344CB8AC3E}">
        <p14:creationId xmlns:p14="http://schemas.microsoft.com/office/powerpoint/2010/main" val="1123923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1149</TotalTime>
  <Words>1783</Words>
  <Application>Microsoft Office PowerPoint</Application>
  <PresentationFormat>A4 용지(210x297mm)</PresentationFormat>
  <Paragraphs>248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3" baseType="lpstr">
      <vt:lpstr>lato</vt:lpstr>
      <vt:lpstr>Nanum Gothic</vt:lpstr>
      <vt:lpstr>굴림</vt:lpstr>
      <vt:lpstr>나눔스퀘어 ExtraBold</vt:lpstr>
      <vt:lpstr>맑은 고딕</vt:lpstr>
      <vt:lpstr>Arial</vt:lpstr>
      <vt:lpstr>Calibri</vt:lpstr>
      <vt:lpstr>Calibri Light</vt:lpstr>
      <vt:lpstr>Times New Roman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Andrew Lee</dc:creator>
  <cp:lastModifiedBy>admin</cp:lastModifiedBy>
  <cp:revision>68</cp:revision>
  <dcterms:created xsi:type="dcterms:W3CDTF">2018-01-11T00:34:01Z</dcterms:created>
  <dcterms:modified xsi:type="dcterms:W3CDTF">2018-04-12T06:47:41Z</dcterms:modified>
</cp:coreProperties>
</file>